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3" r:id="rId6"/>
    <p:sldId id="282" r:id="rId7"/>
    <p:sldId id="273" r:id="rId8"/>
    <p:sldId id="274" r:id="rId9"/>
    <p:sldId id="275" r:id="rId10"/>
    <p:sldId id="264" r:id="rId11"/>
    <p:sldId id="285" r:id="rId12"/>
    <p:sldId id="286" r:id="rId13"/>
    <p:sldId id="276" r:id="rId14"/>
    <p:sldId id="277" r:id="rId15"/>
    <p:sldId id="278" r:id="rId16"/>
    <p:sldId id="265" r:id="rId17"/>
    <p:sldId id="279" r:id="rId18"/>
    <p:sldId id="283" r:id="rId19"/>
    <p:sldId id="284" r:id="rId20"/>
    <p:sldId id="280" r:id="rId21"/>
    <p:sldId id="281" r:id="rId22"/>
    <p:sldId id="272" r:id="rId23"/>
  </p:sldIdLst>
  <p:sldSz cx="9144000" cy="5143500" type="screen16x9"/>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680" y="60"/>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a:t>Образец заголовка</a:t>
            </a:r>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29.06.2020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29.06.2020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29.06.2020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29.06.2020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29.06.2020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29.06.2020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29.06.2020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29.06.2020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29.06.2020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29.06.2020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29.06.2020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29.06.2020</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357504"/>
            <a:ext cx="6707088" cy="857250"/>
          </a:xfrm>
        </p:spPr>
        <p:txBody>
          <a:bodyPr>
            <a:normAutofit fontScale="90000"/>
          </a:bodyPr>
          <a:lstStyle/>
          <a:p>
            <a:pPr algn="l"/>
            <a:r>
              <a:rPr lang="en-US" sz="3200" b="1" dirty="0" smtClean="0"/>
              <a:t>AL-FARABI KAZAKH NATIONAL UNIVERSITY</a:t>
            </a:r>
            <a:endParaRPr lang="ru-RU" sz="3200" b="1" dirty="0"/>
          </a:p>
        </p:txBody>
      </p:sp>
      <p:sp>
        <p:nvSpPr>
          <p:cNvPr id="4" name="TextBox 3"/>
          <p:cNvSpPr txBox="1"/>
          <p:nvPr/>
        </p:nvSpPr>
        <p:spPr>
          <a:xfrm>
            <a:off x="2195736" y="1335219"/>
            <a:ext cx="6480720" cy="954107"/>
          </a:xfrm>
          <a:prstGeom prst="rect">
            <a:avLst/>
          </a:prstGeom>
          <a:solidFill>
            <a:schemeClr val="bg1"/>
          </a:solidFill>
        </p:spPr>
        <p:txBody>
          <a:bodyPr wrap="square" rtlCol="0">
            <a:spAutoFit/>
          </a:bodyPr>
          <a:lstStyle/>
          <a:p>
            <a:r>
              <a:rPr lang="en-US" sz="2800" b="1" dirty="0" smtClean="0">
                <a:latin typeface="Arial" panose="020B0604020202020204" pitchFamily="34" charset="0"/>
              </a:rPr>
              <a:t>Department of political science and political technologies</a:t>
            </a:r>
            <a:r>
              <a:rPr lang="ru-RU" sz="2800" b="1" dirty="0" smtClean="0">
                <a:latin typeface="Arial" panose="020B0604020202020204" pitchFamily="34" charset="0"/>
              </a:rPr>
              <a:t> </a:t>
            </a:r>
            <a:endParaRPr lang="ru-RU" sz="2800" b="1" dirty="0">
              <a:latin typeface="Arial" panose="020B0604020202020204" pitchFamily="34" charset="0"/>
            </a:endParaRPr>
          </a:p>
        </p:txBody>
      </p:sp>
      <p:sp>
        <p:nvSpPr>
          <p:cNvPr id="5" name="TextBox 4"/>
          <p:cNvSpPr txBox="1"/>
          <p:nvPr/>
        </p:nvSpPr>
        <p:spPr>
          <a:xfrm>
            <a:off x="2195736" y="2453938"/>
            <a:ext cx="6624736" cy="954107"/>
          </a:xfrm>
          <a:prstGeom prst="rect">
            <a:avLst/>
          </a:prstGeom>
          <a:noFill/>
        </p:spPr>
        <p:txBody>
          <a:bodyPr wrap="square" rtlCol="0">
            <a:spAutoFit/>
          </a:bodyPr>
          <a:lstStyle/>
          <a:p>
            <a:r>
              <a:rPr lang="en-US" sz="2800" b="1" dirty="0"/>
              <a:t>Globalization and Development of the Modern World</a:t>
            </a:r>
            <a:endParaRPr lang="ru-RU" sz="2800" b="1" dirty="0">
              <a:latin typeface="Arial" panose="020B0604020202020204" pitchFamily="34" charset="0"/>
            </a:endParaRPr>
          </a:p>
        </p:txBody>
      </p:sp>
      <p:sp>
        <p:nvSpPr>
          <p:cNvPr id="6" name="TextBox 5"/>
          <p:cNvSpPr txBox="1"/>
          <p:nvPr/>
        </p:nvSpPr>
        <p:spPr>
          <a:xfrm>
            <a:off x="2339752" y="3449546"/>
            <a:ext cx="3240360" cy="830997"/>
          </a:xfrm>
          <a:prstGeom prst="rect">
            <a:avLst/>
          </a:prstGeom>
          <a:noFill/>
        </p:spPr>
        <p:txBody>
          <a:bodyPr wrap="square" rtlCol="0">
            <a:spAutoFit/>
          </a:bodyPr>
          <a:lstStyle/>
          <a:p>
            <a:r>
              <a:rPr lang="" sz="2400" b="1" dirty="0" smtClean="0">
                <a:latin typeface="Arial" panose="020B0604020202020204" pitchFamily="34" charset="0"/>
              </a:rPr>
              <a:t>Abzhapparova A.A.</a:t>
            </a:r>
            <a:endParaRPr lang="" sz="2400" b="1" dirty="0">
              <a:latin typeface="Arial" panose="020B0604020202020204" pitchFamily="34" charset="0"/>
            </a:endParaRPr>
          </a:p>
          <a:p>
            <a:r>
              <a:rPr lang="en-US" sz="2400" b="1" dirty="0" smtClean="0">
                <a:latin typeface="Arial" panose="020B0604020202020204" pitchFamily="34" charset="0"/>
              </a:rPr>
              <a:t>Senior lecturer</a:t>
            </a:r>
            <a:endParaRPr lang="ru-RU" sz="2400" b="1" dirty="0">
              <a:latin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7630492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67744" y="195486"/>
            <a:ext cx="6635080" cy="857250"/>
          </a:xfrm>
        </p:spPr>
        <p:txBody>
          <a:bodyPr>
            <a:noAutofit/>
          </a:bodyPr>
          <a:lstStyle/>
          <a:p>
            <a:r>
              <a:rPr lang="ru-RU" sz="2400" b="1" dirty="0">
                <a:latin typeface="Arial" panose="020B0604020202020204" pitchFamily="34" charset="0"/>
                <a:cs typeface="Arial" panose="020B0604020202020204" pitchFamily="34" charset="0"/>
              </a:rPr>
              <a:t/>
            </a:r>
            <a:br>
              <a:rPr lang="ru-RU" sz="2400" b="1" dirty="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Socio-cultural Dimensions of Globalization </a:t>
            </a:r>
            <a:endParaRPr lang="ru-RU" sz="24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655676" y="1319956"/>
            <a:ext cx="7247148" cy="3802732"/>
          </a:xfrm>
        </p:spPr>
        <p:txBody>
          <a:bodyPr>
            <a:noAutofit/>
          </a:bodyPr>
          <a:lstStyle/>
          <a:p>
            <a:pPr marL="0" indent="0">
              <a:buNone/>
            </a:pPr>
            <a:r>
              <a:rPr lang="en-US" sz="2200" b="1" dirty="0" smtClean="0">
                <a:latin typeface="Arial" panose="020B0604020202020204" pitchFamily="34" charset="0"/>
                <a:cs typeface="Arial" panose="020B0604020202020204" pitchFamily="34" charset="0"/>
              </a:rPr>
              <a:t>Social </a:t>
            </a:r>
            <a:r>
              <a:rPr lang="en-US" sz="2200" b="1" dirty="0">
                <a:latin typeface="Arial" panose="020B0604020202020204" pitchFamily="34" charset="0"/>
                <a:cs typeface="Arial" panose="020B0604020202020204" pitchFamily="34" charset="0"/>
              </a:rPr>
              <a:t>globalization </a:t>
            </a:r>
            <a:r>
              <a:rPr lang="en-US" sz="2200" dirty="0">
                <a:latin typeface="Arial" panose="020B0604020202020204" pitchFamily="34" charset="0"/>
                <a:cs typeface="Arial" panose="020B0604020202020204" pitchFamily="34" charset="0"/>
              </a:rPr>
              <a:t>means processes whereby many social relations become relatively delinked from territorial geography, so that human lives are increasingly played out in the world as a single place. </a:t>
            </a:r>
            <a:endParaRPr lang="en-US" sz="2200" dirty="0" smtClean="0">
              <a:latin typeface="Arial" panose="020B0604020202020204" pitchFamily="34" charset="0"/>
              <a:cs typeface="Arial" panose="020B0604020202020204" pitchFamily="34" charset="0"/>
            </a:endParaRPr>
          </a:p>
          <a:p>
            <a:pPr marL="0" indent="0">
              <a:buNone/>
            </a:pPr>
            <a:r>
              <a:rPr lang="en-US" sz="2200" b="1" dirty="0" smtClean="0">
                <a:latin typeface="Arial" panose="020B0604020202020204" pitchFamily="34" charset="0"/>
                <a:cs typeface="Arial" panose="020B0604020202020204" pitchFamily="34" charset="0"/>
              </a:rPr>
              <a:t>Cultural </a:t>
            </a:r>
            <a:r>
              <a:rPr lang="en-US" sz="2200" b="1" dirty="0">
                <a:latin typeface="Arial" panose="020B0604020202020204" pitchFamily="34" charset="0"/>
                <a:cs typeface="Arial" panose="020B0604020202020204" pitchFamily="34" charset="0"/>
              </a:rPr>
              <a:t>globalization </a:t>
            </a:r>
            <a:r>
              <a:rPr lang="en-US" sz="2200" dirty="0">
                <a:latin typeface="Arial" panose="020B0604020202020204" pitchFamily="34" charset="0"/>
                <a:cs typeface="Arial" panose="020B0604020202020204" pitchFamily="34" charset="0"/>
              </a:rPr>
              <a:t>refers to an emerging “global culture”, in which people more often consume similar goods and services across countries and use of common language. </a:t>
            </a:r>
          </a:p>
          <a:p>
            <a:pPr marL="0" indent="0">
              <a:buNone/>
            </a:pPr>
            <a:r>
              <a:rPr lang="en-US" sz="2200" b="1" dirty="0" smtClean="0">
                <a:latin typeface="Arial" panose="020B0604020202020204" pitchFamily="34" charset="0"/>
                <a:cs typeface="Arial" panose="020B0604020202020204" pitchFamily="34" charset="0"/>
              </a:rPr>
              <a:t>Examples</a:t>
            </a:r>
            <a:r>
              <a:rPr lang="en-US" sz="2200" b="1" dirty="0">
                <a:latin typeface="Arial" panose="020B0604020202020204" pitchFamily="34" charset="0"/>
                <a:cs typeface="Arial" panose="020B0604020202020204" pitchFamily="34" charset="0"/>
              </a:rPr>
              <a:t>: </a:t>
            </a:r>
            <a:r>
              <a:rPr lang="en-US" sz="2200" dirty="0">
                <a:latin typeface="Arial" panose="020B0604020202020204" pitchFamily="34" charset="0"/>
                <a:cs typeface="Arial" panose="020B0604020202020204" pitchFamily="34" charset="0"/>
              </a:rPr>
              <a:t>Coco-Cola, Mc Donald and use of English. </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11985324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205979"/>
            <a:ext cx="7499176" cy="857250"/>
          </a:xfrm>
        </p:spPr>
        <p:txBody>
          <a:bodyPr/>
          <a:lstStyle/>
          <a:p>
            <a:r>
              <a:rPr lang="en-US" b="1" dirty="0">
                <a:latin typeface="Arial" panose="020B0604020202020204" pitchFamily="34" charset="0"/>
                <a:cs typeface="Arial" panose="020B0604020202020204" pitchFamily="34" charset="0"/>
              </a:rPr>
              <a:t>Social globalization</a:t>
            </a:r>
            <a:endParaRPr lang="ru-RU" dirty="0"/>
          </a:p>
        </p:txBody>
      </p:sp>
      <p:sp>
        <p:nvSpPr>
          <p:cNvPr id="3" name="Объект 2"/>
          <p:cNvSpPr>
            <a:spLocks noGrp="1"/>
          </p:cNvSpPr>
          <p:nvPr>
            <p:ph idx="1"/>
          </p:nvPr>
        </p:nvSpPr>
        <p:spPr>
          <a:xfrm>
            <a:off x="179512" y="1200151"/>
            <a:ext cx="8856984" cy="3394472"/>
          </a:xfrm>
        </p:spPr>
        <p:txBody>
          <a:bodyPr>
            <a:noAutofit/>
          </a:bodyPr>
          <a:lstStyle/>
          <a:p>
            <a:pPr algn="ctr"/>
            <a:r>
              <a:rPr lang="en-US" sz="2000" dirty="0">
                <a:latin typeface="Arial" panose="020B0604020202020204" pitchFamily="34" charset="0"/>
                <a:cs typeface="Arial" panose="020B0604020202020204" pitchFamily="34" charset="0"/>
              </a:rPr>
              <a:t>The social dimension of globalization refers to the impact of globalization on the life and </a:t>
            </a:r>
            <a:r>
              <a:rPr lang="en-US" sz="2000" dirty="0" smtClean="0">
                <a:latin typeface="Arial" panose="020B0604020202020204" pitchFamily="34" charset="0"/>
                <a:cs typeface="Arial" panose="020B0604020202020204" pitchFamily="34" charset="0"/>
              </a:rPr>
              <a:t>work of </a:t>
            </a:r>
            <a:r>
              <a:rPr lang="en-US" sz="2000" dirty="0">
                <a:latin typeface="Arial" panose="020B0604020202020204" pitchFamily="34" charset="0"/>
                <a:cs typeface="Arial" panose="020B0604020202020204" pitchFamily="34" charset="0"/>
              </a:rPr>
              <a:t>people, families and societies. </a:t>
            </a:r>
            <a:endParaRPr lang="en-US" sz="2000" dirty="0" smtClean="0">
              <a:latin typeface="Arial" panose="020B0604020202020204" pitchFamily="34" charset="0"/>
              <a:cs typeface="Arial" panose="020B0604020202020204" pitchFamily="34" charset="0"/>
            </a:endParaRPr>
          </a:p>
          <a:p>
            <a:pPr algn="ctr"/>
            <a:r>
              <a:rPr lang="en-US" sz="2000" dirty="0" smtClean="0">
                <a:latin typeface="Arial" panose="020B0604020202020204" pitchFamily="34" charset="0"/>
                <a:cs typeface="Arial" panose="020B0604020202020204" pitchFamily="34" charset="0"/>
              </a:rPr>
              <a:t>There </a:t>
            </a:r>
            <a:r>
              <a:rPr lang="en-US" sz="2000" dirty="0">
                <a:latin typeface="Arial" panose="020B0604020202020204" pitchFamily="34" charset="0"/>
                <a:cs typeface="Arial" panose="020B0604020202020204" pitchFamily="34" charset="0"/>
              </a:rPr>
              <a:t>are more social aspects for globalization beyond </a:t>
            </a:r>
            <a:r>
              <a:rPr lang="en-US" sz="2000" dirty="0" smtClean="0">
                <a:latin typeface="Arial" panose="020B0604020202020204" pitchFamily="34" charset="0"/>
                <a:cs typeface="Arial" panose="020B0604020202020204" pitchFamily="34" charset="0"/>
              </a:rPr>
              <a:t>the employment</a:t>
            </a:r>
            <a:r>
              <a:rPr lang="en-US" sz="2000" dirty="0">
                <a:latin typeface="Arial" panose="020B0604020202020204" pitchFamily="34" charset="0"/>
                <a:cs typeface="Arial" panose="020B0604020202020204" pitchFamily="34" charset="0"/>
              </a:rPr>
              <a:t>, working dimensions, income, social protection etc. the idea of social justice is </a:t>
            </a:r>
            <a:r>
              <a:rPr lang="en-US" sz="2000" dirty="0" smtClean="0">
                <a:latin typeface="Arial" panose="020B0604020202020204" pitchFamily="34" charset="0"/>
                <a:cs typeface="Arial" panose="020B0604020202020204" pitchFamily="34" charset="0"/>
              </a:rPr>
              <a:t>been now </a:t>
            </a:r>
            <a:r>
              <a:rPr lang="en-US" sz="2000" dirty="0">
                <a:latin typeface="Arial" panose="020B0604020202020204" pitchFamily="34" charset="0"/>
                <a:cs typeface="Arial" panose="020B0604020202020204" pitchFamily="34" charset="0"/>
              </a:rPr>
              <a:t>been a distant dream to be accomplished. </a:t>
            </a:r>
            <a:endParaRPr lang="en-US" sz="2000" dirty="0" smtClean="0">
              <a:latin typeface="Arial" panose="020B0604020202020204" pitchFamily="34" charset="0"/>
              <a:cs typeface="Arial" panose="020B0604020202020204" pitchFamily="34" charset="0"/>
            </a:endParaRPr>
          </a:p>
          <a:p>
            <a:pPr algn="ctr"/>
            <a:r>
              <a:rPr lang="en-US" sz="2000" dirty="0" smtClean="0">
                <a:latin typeface="Arial" panose="020B0604020202020204" pitchFamily="34" charset="0"/>
                <a:cs typeface="Arial" panose="020B0604020202020204" pitchFamily="34" charset="0"/>
              </a:rPr>
              <a:t>The </a:t>
            </a:r>
            <a:r>
              <a:rPr lang="en-US" sz="2000" dirty="0">
                <a:latin typeface="Arial" panose="020B0604020202020204" pitchFamily="34" charset="0"/>
                <a:cs typeface="Arial" panose="020B0604020202020204" pitchFamily="34" charset="0"/>
              </a:rPr>
              <a:t>increased political and economic </a:t>
            </a:r>
            <a:r>
              <a:rPr lang="en-US" sz="2000" dirty="0" smtClean="0">
                <a:latin typeface="Arial" panose="020B0604020202020204" pitchFamily="34" charset="0"/>
                <a:cs typeface="Arial" panose="020B0604020202020204" pitchFamily="34" charset="0"/>
              </a:rPr>
              <a:t>movement of </a:t>
            </a:r>
            <a:r>
              <a:rPr lang="en-US" sz="2000" dirty="0">
                <a:latin typeface="Arial" panose="020B0604020202020204" pitchFamily="34" charset="0"/>
                <a:cs typeface="Arial" panose="020B0604020202020204" pitchFamily="34" charset="0"/>
              </a:rPr>
              <a:t>globalization has left the major aspect of society, i.e. people. The idea of social justice aims </a:t>
            </a:r>
            <a:r>
              <a:rPr lang="en-US" sz="2000" dirty="0" smtClean="0">
                <a:latin typeface="Arial" panose="020B0604020202020204" pitchFamily="34" charset="0"/>
                <a:cs typeface="Arial" panose="020B0604020202020204" pitchFamily="34" charset="0"/>
              </a:rPr>
              <a:t>at creating </a:t>
            </a:r>
            <a:r>
              <a:rPr lang="en-US" sz="2000" dirty="0">
                <a:latin typeface="Arial" panose="020B0604020202020204" pitchFamily="34" charset="0"/>
                <a:cs typeface="Arial" panose="020B0604020202020204" pitchFamily="34" charset="0"/>
              </a:rPr>
              <a:t>a society based on the idea of equality and solidarity, the values of human rights, </a:t>
            </a:r>
            <a:r>
              <a:rPr lang="en-US" sz="2000" dirty="0" smtClean="0">
                <a:latin typeface="Arial" panose="020B0604020202020204" pitchFamily="34" charset="0"/>
                <a:cs typeface="Arial" panose="020B0604020202020204" pitchFamily="34" charset="0"/>
              </a:rPr>
              <a:t>the dignity </a:t>
            </a:r>
            <a:r>
              <a:rPr lang="en-US" sz="2000" dirty="0">
                <a:latin typeface="Arial" panose="020B0604020202020204" pitchFamily="34" charset="0"/>
                <a:cs typeface="Arial" panose="020B0604020202020204" pitchFamily="34" charset="0"/>
              </a:rPr>
              <a:t>of every human being. </a:t>
            </a:r>
          </a:p>
          <a:p>
            <a:pPr algn="ctr"/>
            <a:endParaRPr lang="ru-RU" sz="20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32743"/>
            <a:ext cx="1214607" cy="1098947"/>
          </a:xfrm>
          <a:prstGeom prst="rect">
            <a:avLst/>
          </a:prstGeom>
        </p:spPr>
      </p:pic>
    </p:spTree>
    <p:extLst>
      <p:ext uri="{BB962C8B-B14F-4D97-AF65-F5344CB8AC3E}">
        <p14:creationId xmlns:p14="http://schemas.microsoft.com/office/powerpoint/2010/main" val="8364217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5656" y="205979"/>
            <a:ext cx="7211144" cy="857250"/>
          </a:xfrm>
        </p:spPr>
        <p:txBody>
          <a:bodyPr/>
          <a:lstStyle/>
          <a:p>
            <a:r>
              <a:rPr lang="en-US" b="1" dirty="0">
                <a:latin typeface="Arial" panose="020B0604020202020204" pitchFamily="34" charset="0"/>
                <a:cs typeface="Arial" panose="020B0604020202020204" pitchFamily="34" charset="0"/>
              </a:rPr>
              <a:t>Social globalization</a:t>
            </a:r>
            <a:endParaRPr lang="ru-RU" dirty="0"/>
          </a:p>
        </p:txBody>
      </p:sp>
      <p:sp>
        <p:nvSpPr>
          <p:cNvPr id="3" name="Объект 2"/>
          <p:cNvSpPr>
            <a:spLocks noGrp="1"/>
          </p:cNvSpPr>
          <p:nvPr>
            <p:ph idx="1"/>
          </p:nvPr>
        </p:nvSpPr>
        <p:spPr/>
        <p:txBody>
          <a:bodyPr>
            <a:normAutofit fontScale="77500" lnSpcReduction="20000"/>
          </a:bodyPr>
          <a:lstStyle/>
          <a:p>
            <a:pPr algn="ctr"/>
            <a:r>
              <a:rPr lang="en-US" dirty="0">
                <a:latin typeface="Arial" panose="020B0604020202020204" pitchFamily="34" charset="0"/>
                <a:cs typeface="Arial" panose="020B0604020202020204" pitchFamily="34" charset="0"/>
              </a:rPr>
              <a:t>When we talk about the gender aspect with reference to globalization, we can see </a:t>
            </a:r>
            <a:r>
              <a:rPr lang="en-US" dirty="0" smtClean="0">
                <a:latin typeface="Arial" panose="020B0604020202020204" pitchFamily="34" charset="0"/>
                <a:cs typeface="Arial" panose="020B0604020202020204" pitchFamily="34" charset="0"/>
              </a:rPr>
              <a:t>increased participation </a:t>
            </a:r>
            <a:r>
              <a:rPr lang="en-US" dirty="0">
                <a:latin typeface="Arial" panose="020B0604020202020204" pitchFamily="34" charset="0"/>
                <a:cs typeface="Arial" panose="020B0604020202020204" pitchFamily="34" charset="0"/>
              </a:rPr>
              <a:t>of women in all fields of life. </a:t>
            </a:r>
            <a:endParaRPr lang="en-US" dirty="0" smtClean="0">
              <a:latin typeface="Arial" panose="020B0604020202020204" pitchFamily="34" charset="0"/>
              <a:cs typeface="Arial" panose="020B0604020202020204" pitchFamily="34" charset="0"/>
            </a:endParaRPr>
          </a:p>
          <a:p>
            <a:pPr algn="ctr"/>
            <a:r>
              <a:rPr lang="en-US" dirty="0" smtClean="0">
                <a:latin typeface="Arial" panose="020B0604020202020204" pitchFamily="34" charset="0"/>
                <a:cs typeface="Arial" panose="020B0604020202020204" pitchFamily="34" charset="0"/>
              </a:rPr>
              <a:t>But </a:t>
            </a:r>
            <a:r>
              <a:rPr lang="en-US" dirty="0">
                <a:latin typeface="Arial" panose="020B0604020202020204" pitchFamily="34" charset="0"/>
                <a:cs typeface="Arial" panose="020B0604020202020204" pitchFamily="34" charset="0"/>
              </a:rPr>
              <a:t>evidences prove that women still work more as </a:t>
            </a:r>
            <a:r>
              <a:rPr lang="en-US" dirty="0" smtClean="0">
                <a:latin typeface="Arial" panose="020B0604020202020204" pitchFamily="34" charset="0"/>
                <a:cs typeface="Arial" panose="020B0604020202020204" pitchFamily="34" charset="0"/>
              </a:rPr>
              <a:t>a casual </a:t>
            </a:r>
            <a:r>
              <a:rPr lang="en-US" dirty="0">
                <a:latin typeface="Arial" panose="020B0604020202020204" pitchFamily="34" charset="0"/>
                <a:cs typeface="Arial" panose="020B0604020202020204" pitchFamily="34" charset="0"/>
              </a:rPr>
              <a:t>labor. Though globalization has expanded women’s access to employment it has not </a:t>
            </a:r>
            <a:r>
              <a:rPr lang="en-US" dirty="0" smtClean="0">
                <a:latin typeface="Arial" panose="020B0604020202020204" pitchFamily="34" charset="0"/>
                <a:cs typeface="Arial" panose="020B0604020202020204" pitchFamily="34" charset="0"/>
              </a:rPr>
              <a:t>done much </a:t>
            </a:r>
            <a:r>
              <a:rPr lang="en-US" dirty="0">
                <a:latin typeface="Arial" panose="020B0604020202020204" pitchFamily="34" charset="0"/>
                <a:cs typeface="Arial" panose="020B0604020202020204" pitchFamily="34" charset="0"/>
              </a:rPr>
              <a:t>considerable to reduce the gender inequality. </a:t>
            </a:r>
            <a:endParaRPr lang="en-US" dirty="0" smtClean="0">
              <a:latin typeface="Arial" panose="020B0604020202020204" pitchFamily="34" charset="0"/>
              <a:cs typeface="Arial" panose="020B0604020202020204" pitchFamily="34" charset="0"/>
            </a:endParaRPr>
          </a:p>
          <a:p>
            <a:pPr algn="ctr"/>
            <a:r>
              <a:rPr lang="en-US" dirty="0" smtClean="0">
                <a:latin typeface="Arial" panose="020B0604020202020204" pitchFamily="34" charset="0"/>
                <a:cs typeface="Arial" panose="020B0604020202020204" pitchFamily="34" charset="0"/>
              </a:rPr>
              <a:t>Also</a:t>
            </a:r>
            <a:r>
              <a:rPr lang="en-US" dirty="0">
                <a:latin typeface="Arial" panose="020B0604020202020204" pitchFamily="34" charset="0"/>
                <a:cs typeface="Arial" panose="020B0604020202020204" pitchFamily="34" charset="0"/>
              </a:rPr>
              <a:t>, due to the influence of media and </a:t>
            </a:r>
            <a:r>
              <a:rPr lang="en-US" dirty="0" smtClean="0">
                <a:latin typeface="Arial" panose="020B0604020202020204" pitchFamily="34" charset="0"/>
                <a:cs typeface="Arial" panose="020B0604020202020204" pitchFamily="34" charset="0"/>
              </a:rPr>
              <a:t>other socio-political- </a:t>
            </a:r>
            <a:r>
              <a:rPr lang="en-US" dirty="0">
                <a:latin typeface="Arial" panose="020B0604020202020204" pitchFamily="34" charset="0"/>
                <a:cs typeface="Arial" panose="020B0604020202020204" pitchFamily="34" charset="0"/>
              </a:rPr>
              <a:t>cultural aspects, the crimes against women have increased considerably</a:t>
            </a:r>
          </a:p>
          <a:p>
            <a:pPr algn="ctr"/>
            <a:endParaRPr lang="ru-RU"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32743"/>
            <a:ext cx="1214607" cy="1098947"/>
          </a:xfrm>
          <a:prstGeom prst="rect">
            <a:avLst/>
          </a:prstGeom>
        </p:spPr>
      </p:pic>
    </p:spTree>
    <p:extLst>
      <p:ext uri="{BB962C8B-B14F-4D97-AF65-F5344CB8AC3E}">
        <p14:creationId xmlns:p14="http://schemas.microsoft.com/office/powerpoint/2010/main" val="853755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07704" y="205979"/>
            <a:ext cx="6779096" cy="857250"/>
          </a:xfrm>
        </p:spPr>
        <p:txBody>
          <a:bodyPr/>
          <a:lstStyle/>
          <a:p>
            <a:r>
              <a:rPr lang="en-US" b="1" dirty="0">
                <a:latin typeface="Arial" panose="020B0604020202020204" pitchFamily="34" charset="0"/>
                <a:cs typeface="Arial" panose="020B0604020202020204" pitchFamily="34" charset="0"/>
              </a:rPr>
              <a:t>Cultural globalization</a:t>
            </a:r>
            <a:endParaRPr lang="ru-RU" dirty="0"/>
          </a:p>
        </p:txBody>
      </p:sp>
      <p:sp>
        <p:nvSpPr>
          <p:cNvPr id="3" name="Объект 2"/>
          <p:cNvSpPr>
            <a:spLocks noGrp="1"/>
          </p:cNvSpPr>
          <p:nvPr>
            <p:ph idx="1"/>
          </p:nvPr>
        </p:nvSpPr>
        <p:spPr>
          <a:xfrm>
            <a:off x="179512" y="1419622"/>
            <a:ext cx="8856984" cy="3394472"/>
          </a:xfrm>
        </p:spPr>
        <p:txBody>
          <a:bodyPr>
            <a:noAutofit/>
          </a:bodyPr>
          <a:lstStyle/>
          <a:p>
            <a:pPr marL="0" indent="0" algn="ctr">
              <a:buNone/>
            </a:pPr>
            <a:r>
              <a:rPr lang="en-US" sz="2300" dirty="0">
                <a:latin typeface="Arial" panose="020B0604020202020204" pitchFamily="34" charset="0"/>
                <a:cs typeface="Arial" panose="020B0604020202020204" pitchFamily="34" charset="0"/>
              </a:rPr>
              <a:t>It refers to the process of transmission of values, ideas, cultural and artistic expressions. In the era of the Internet and fast communications people can interact more easily with each other. </a:t>
            </a:r>
            <a:r>
              <a:rPr lang="en-US" sz="2300" dirty="0" smtClean="0">
                <a:latin typeface="Arial" panose="020B0604020202020204" pitchFamily="34" charset="0"/>
                <a:cs typeface="Arial" panose="020B0604020202020204" pitchFamily="34" charset="0"/>
              </a:rPr>
              <a:t>Multiculturalism </a:t>
            </a:r>
            <a:r>
              <a:rPr lang="en-US" sz="2300" dirty="0">
                <a:latin typeface="Arial" panose="020B0604020202020204" pitchFamily="34" charset="0"/>
                <a:cs typeface="Arial" panose="020B0604020202020204" pitchFamily="34" charset="0"/>
              </a:rPr>
              <a:t>and cosmopolitanism are to some extent manifestations of cultural globalization. Communities are less insulated than ever in history, even those who cannot travel can have today a good understanding of other cultures and meet virtually people from other parts of the world. People change their views and lifestyle influenced by global cultural and consumption trends.</a:t>
            </a:r>
            <a:endParaRPr lang="ru-RU" sz="23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133192"/>
            <a:ext cx="1214607" cy="1098947"/>
          </a:xfrm>
          <a:prstGeom prst="rect">
            <a:avLst/>
          </a:prstGeom>
        </p:spPr>
      </p:pic>
    </p:spTree>
    <p:extLst>
      <p:ext uri="{BB962C8B-B14F-4D97-AF65-F5344CB8AC3E}">
        <p14:creationId xmlns:p14="http://schemas.microsoft.com/office/powerpoint/2010/main" val="25672634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200151"/>
            <a:ext cx="8856984" cy="3394472"/>
          </a:xfrm>
        </p:spPr>
        <p:txBody>
          <a:bodyPr>
            <a:noAutofit/>
          </a:bodyPr>
          <a:lstStyle/>
          <a:p>
            <a:r>
              <a:rPr lang="en-US" sz="2300" dirty="0">
                <a:latin typeface="Arial" panose="020B0604020202020204" pitchFamily="34" charset="0"/>
                <a:cs typeface="Arial" panose="020B0604020202020204" pitchFamily="34" charset="0"/>
              </a:rPr>
              <a:t>Access to new cultural products (art, entertainment, education) </a:t>
            </a:r>
          </a:p>
          <a:p>
            <a:r>
              <a:rPr lang="en-US" sz="2300" dirty="0">
                <a:latin typeface="Arial" panose="020B0604020202020204" pitchFamily="34" charset="0"/>
                <a:cs typeface="Arial" panose="020B0604020202020204" pitchFamily="34" charset="0"/>
              </a:rPr>
              <a:t>Better understanding of foreign values and attitudes. Less stereotyping and fewer misconceptions about other people and cultures</a:t>
            </a:r>
          </a:p>
          <a:p>
            <a:r>
              <a:rPr lang="en-US" sz="2300" dirty="0">
                <a:latin typeface="Arial" panose="020B0604020202020204" pitchFamily="34" charset="0"/>
                <a:cs typeface="Arial" panose="020B0604020202020204" pitchFamily="34" charset="0"/>
              </a:rPr>
              <a:t>Instant access to information from anywhere in the world</a:t>
            </a:r>
          </a:p>
          <a:p>
            <a:r>
              <a:rPr lang="en-US" sz="2300" dirty="0">
                <a:latin typeface="Arial" panose="020B0604020202020204" pitchFamily="34" charset="0"/>
                <a:cs typeface="Arial" panose="020B0604020202020204" pitchFamily="34" charset="0"/>
              </a:rPr>
              <a:t>Capacity to communicate and defend one’s values and ideals globally</a:t>
            </a:r>
          </a:p>
          <a:p>
            <a:r>
              <a:rPr lang="en-US" sz="2300" dirty="0" err="1">
                <a:latin typeface="Arial" panose="020B0604020202020204" pitchFamily="34" charset="0"/>
                <a:cs typeface="Arial" panose="020B0604020202020204" pitchFamily="34" charset="0"/>
              </a:rPr>
              <a:t>Customisation</a:t>
            </a:r>
            <a:r>
              <a:rPr lang="en-US" sz="2300" dirty="0">
                <a:latin typeface="Arial" panose="020B0604020202020204" pitchFamily="34" charset="0"/>
                <a:cs typeface="Arial" panose="020B0604020202020204" pitchFamily="34" charset="0"/>
              </a:rPr>
              <a:t> or adaptation of global cultural trends to local environment (“</a:t>
            </a:r>
            <a:r>
              <a:rPr lang="en-US" sz="2300" dirty="0" err="1">
                <a:latin typeface="Arial" panose="020B0604020202020204" pitchFamily="34" charset="0"/>
                <a:cs typeface="Arial" panose="020B0604020202020204" pitchFamily="34" charset="0"/>
              </a:rPr>
              <a:t>mestisage</a:t>
            </a:r>
            <a:r>
              <a:rPr lang="en-US" sz="2300" dirty="0" smtClean="0">
                <a:latin typeface="Arial" panose="020B0604020202020204" pitchFamily="34" charset="0"/>
                <a:cs typeface="Arial" panose="020B0604020202020204" pitchFamily="34" charset="0"/>
              </a:rPr>
              <a:t>”)</a:t>
            </a:r>
            <a:endParaRPr lang="en-US" sz="23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33015"/>
            <a:ext cx="1214607" cy="1098947"/>
          </a:xfrm>
          <a:prstGeom prst="rect">
            <a:avLst/>
          </a:prstGeom>
        </p:spPr>
      </p:pic>
      <p:sp>
        <p:nvSpPr>
          <p:cNvPr id="5" name="Rectangle 1"/>
          <p:cNvSpPr>
            <a:spLocks noGrp="1" noChangeArrowheads="1"/>
          </p:cNvSpPr>
          <p:nvPr>
            <p:ph type="title"/>
          </p:nvPr>
        </p:nvSpPr>
        <p:spPr bwMode="auto">
          <a:xfrm>
            <a:off x="1692275" y="311836"/>
            <a:ext cx="693010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3600" b="1" i="0" u="none" strike="noStrike" cap="none" normalizeH="0" baseline="0" dirty="0" err="1" smtClean="0">
                <a:ln>
                  <a:noFill/>
                </a:ln>
                <a:solidFill>
                  <a:schemeClr val="tx1"/>
                </a:solidFill>
                <a:effectLst/>
                <a:latin typeface="Arial" panose="020B0604020202020204" pitchFamily="34" charset="0"/>
              </a:rPr>
              <a:t>Pros</a:t>
            </a:r>
            <a:r>
              <a:rPr kumimoji="0" lang="ru-RU" altLang="ru-RU" sz="3600" b="1" i="0" u="none" strike="noStrike" cap="none" normalizeH="0" baseline="0" dirty="0" smtClean="0">
                <a:ln>
                  <a:noFill/>
                </a:ln>
                <a:solidFill>
                  <a:schemeClr val="tx1"/>
                </a:solidFill>
                <a:effectLst/>
                <a:latin typeface="Arial" panose="020B0604020202020204" pitchFamily="34" charset="0"/>
              </a:rPr>
              <a:t> </a:t>
            </a:r>
            <a:r>
              <a:rPr kumimoji="0" lang="ru-RU" altLang="ru-RU" sz="3600" b="1" i="0" u="none" strike="noStrike" cap="none" normalizeH="0" baseline="0" dirty="0" err="1" smtClean="0">
                <a:ln>
                  <a:noFill/>
                </a:ln>
                <a:solidFill>
                  <a:schemeClr val="tx1"/>
                </a:solidFill>
                <a:effectLst/>
                <a:latin typeface="Arial" panose="020B0604020202020204" pitchFamily="34" charset="0"/>
              </a:rPr>
              <a:t>of</a:t>
            </a:r>
            <a:r>
              <a:rPr kumimoji="0" lang="ru-RU" altLang="ru-RU" sz="3600" b="1" i="0" u="none" strike="noStrike" cap="none" normalizeH="0" baseline="0" dirty="0" smtClean="0">
                <a:ln>
                  <a:noFill/>
                </a:ln>
                <a:solidFill>
                  <a:schemeClr val="tx1"/>
                </a:solidFill>
                <a:effectLst/>
                <a:latin typeface="Arial" panose="020B0604020202020204" pitchFamily="34" charset="0"/>
              </a:rPr>
              <a:t> </a:t>
            </a:r>
            <a:r>
              <a:rPr kumimoji="0" lang="ru-RU" altLang="ru-RU" sz="3600" b="1" i="0" u="none" strike="noStrike" cap="none" normalizeH="0" baseline="0" dirty="0" err="1" smtClean="0">
                <a:ln>
                  <a:noFill/>
                </a:ln>
                <a:solidFill>
                  <a:schemeClr val="tx1"/>
                </a:solidFill>
                <a:effectLst/>
                <a:latin typeface="Arial" panose="020B0604020202020204" pitchFamily="34" charset="0"/>
              </a:rPr>
              <a:t>cultural</a:t>
            </a:r>
            <a:r>
              <a:rPr kumimoji="0" lang="ru-RU" altLang="ru-RU" sz="3600" b="1" i="0" u="none" strike="noStrike" cap="none" normalizeH="0" baseline="0" dirty="0" smtClean="0">
                <a:ln>
                  <a:noFill/>
                </a:ln>
                <a:solidFill>
                  <a:schemeClr val="tx1"/>
                </a:solidFill>
                <a:effectLst/>
                <a:latin typeface="Arial" panose="020B0604020202020204" pitchFamily="34" charset="0"/>
              </a:rPr>
              <a:t>  </a:t>
            </a:r>
            <a:r>
              <a:rPr kumimoji="0" lang="ru-RU" altLang="ru-RU" sz="3600" b="1" i="0" u="none" strike="noStrike" cap="none" normalizeH="0" baseline="0" dirty="0" err="1" smtClean="0">
                <a:ln>
                  <a:noFill/>
                </a:ln>
                <a:solidFill>
                  <a:schemeClr val="tx1"/>
                </a:solidFill>
                <a:effectLst/>
                <a:latin typeface="Arial" panose="020B0604020202020204" pitchFamily="34" charset="0"/>
              </a:rPr>
              <a:t>globalization</a:t>
            </a:r>
            <a:r>
              <a:rPr kumimoji="0" lang="ru-RU" altLang="ru-RU" sz="3600" b="1" i="0" u="none" strike="noStrike" cap="none" normalizeH="0" baseline="0" dirty="0" smtClean="0">
                <a:ln>
                  <a:noFill/>
                </a:ln>
                <a:solidFill>
                  <a:schemeClr val="tx1"/>
                </a:solidFill>
                <a:effectLst/>
                <a:latin typeface="Arial" panose="020B0604020202020204" pitchFamily="34" charset="0"/>
              </a:rPr>
              <a:t>:</a:t>
            </a:r>
            <a:r>
              <a:rPr kumimoji="0" lang="ru-RU" altLang="ru-RU" sz="3600" b="0" i="0" u="none" strike="noStrike" cap="none" normalizeH="0" baseline="0" dirty="0" smtClean="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60389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85000" lnSpcReduction="20000"/>
          </a:bodyPr>
          <a:lstStyle/>
          <a:p>
            <a:r>
              <a:rPr lang="en-US" dirty="0">
                <a:latin typeface="Arial" panose="020B0604020202020204" pitchFamily="34" charset="0"/>
                <a:cs typeface="Arial" panose="020B0604020202020204" pitchFamily="34" charset="0"/>
              </a:rPr>
              <a:t>Spread of commodity-based consumer culture    </a:t>
            </a:r>
          </a:p>
          <a:p>
            <a:r>
              <a:rPr lang="en-US" dirty="0">
                <a:latin typeface="Arial" panose="020B0604020202020204" pitchFamily="34" charset="0"/>
                <a:cs typeface="Arial" panose="020B0604020202020204" pitchFamily="34" charset="0"/>
              </a:rPr>
              <a:t>Dangers of cultural homogenization</a:t>
            </a:r>
          </a:p>
          <a:p>
            <a:r>
              <a:rPr lang="en-US" dirty="0">
                <a:latin typeface="Arial" panose="020B0604020202020204" pitchFamily="34" charset="0"/>
                <a:cs typeface="Arial" panose="020B0604020202020204" pitchFamily="34" charset="0"/>
              </a:rPr>
              <a:t>Westernization, cultural imperialism or cultural colonialism</a:t>
            </a:r>
          </a:p>
          <a:p>
            <a:r>
              <a:rPr lang="en-US" dirty="0">
                <a:latin typeface="Arial" panose="020B0604020202020204" pitchFamily="34" charset="0"/>
                <a:cs typeface="Arial" panose="020B0604020202020204" pitchFamily="34" charset="0"/>
              </a:rPr>
              <a:t>Some small cultures may lose their distinct features</a:t>
            </a:r>
          </a:p>
          <a:p>
            <a:r>
              <a:rPr lang="en-US" dirty="0">
                <a:latin typeface="Arial" panose="020B0604020202020204" pitchFamily="34" charset="0"/>
                <a:cs typeface="Arial" panose="020B0604020202020204" pitchFamily="34" charset="0"/>
              </a:rPr>
              <a:t>Dangerous or violent ideals can also spread faster (note the international character of the terror group IS)</a:t>
            </a:r>
          </a:p>
          <a:p>
            <a:endParaRPr lang="ru-RU"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101204"/>
            <a:ext cx="1214607" cy="1098947"/>
          </a:xfrm>
          <a:prstGeom prst="rect">
            <a:avLst/>
          </a:prstGeom>
        </p:spPr>
      </p:pic>
      <p:sp>
        <p:nvSpPr>
          <p:cNvPr id="5" name="Rectangle 1"/>
          <p:cNvSpPr>
            <a:spLocks noGrp="1" noChangeArrowheads="1"/>
          </p:cNvSpPr>
          <p:nvPr>
            <p:ph type="title"/>
          </p:nvPr>
        </p:nvSpPr>
        <p:spPr bwMode="auto">
          <a:xfrm>
            <a:off x="1836738" y="311836"/>
            <a:ext cx="693010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3600" b="1" i="0" u="none" strike="noStrike" cap="none" normalizeH="0" baseline="0" smtClean="0">
                <a:ln>
                  <a:noFill/>
                </a:ln>
                <a:solidFill>
                  <a:schemeClr val="tx1"/>
                </a:solidFill>
                <a:effectLst/>
                <a:latin typeface="Arial" panose="020B0604020202020204" pitchFamily="34" charset="0"/>
              </a:rPr>
              <a:t>Cons of cultural globalization:</a:t>
            </a:r>
            <a:r>
              <a:rPr kumimoji="0" lang="ru-RU" altLang="ru-RU" sz="3600" b="0" i="0" u="none" strike="noStrike" cap="none" normalizeH="0" baseline="0" smtClean="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13976564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202332"/>
            <a:ext cx="6573416" cy="857250"/>
          </a:xfrm>
        </p:spPr>
        <p:txBody>
          <a:bodyPr>
            <a:noAutofit/>
          </a:bodyPr>
          <a:lstStyle/>
          <a:p>
            <a:r>
              <a:rPr lang="ru-RU" sz="2400" dirty="0">
                <a:latin typeface="Arial" panose="020B0604020202020204" pitchFamily="34" charset="0"/>
                <a:cs typeface="Arial" panose="020B0604020202020204" pitchFamily="34" charset="0"/>
              </a:rPr>
              <a:t/>
            </a:r>
            <a:br>
              <a:rPr lang="ru-RU" sz="2400" dirty="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Political Dimensions of Globalization </a:t>
            </a:r>
            <a:r>
              <a:rPr lang="en-US" sz="2400" b="1" dirty="0" smtClean="0">
                <a:latin typeface="Arial" panose="020B0604020202020204" pitchFamily="34" charset="0"/>
                <a:cs typeface="Arial" panose="020B0604020202020204" pitchFamily="34" charset="0"/>
              </a:rPr>
              <a:t/>
            </a:r>
            <a:br>
              <a:rPr lang="en-US" sz="2400" b="1" dirty="0" smtClean="0">
                <a:latin typeface="Arial" panose="020B0604020202020204" pitchFamily="34" charset="0"/>
                <a:cs typeface="Arial" panose="020B0604020202020204" pitchFamily="34" charset="0"/>
              </a:rPr>
            </a:br>
            <a:endParaRPr lang="ru-RU" sz="2400" b="1" dirty="0">
              <a:latin typeface="Arial" pitchFamily="34" charset="0"/>
              <a:cs typeface="Arial" pitchFamily="34" charset="0"/>
            </a:endParaRPr>
          </a:p>
        </p:txBody>
      </p:sp>
      <p:sp>
        <p:nvSpPr>
          <p:cNvPr id="3" name="Объект 2"/>
          <p:cNvSpPr>
            <a:spLocks noGrp="1"/>
          </p:cNvSpPr>
          <p:nvPr>
            <p:ph idx="1"/>
          </p:nvPr>
        </p:nvSpPr>
        <p:spPr>
          <a:xfrm>
            <a:off x="1719661" y="1059582"/>
            <a:ext cx="7317833" cy="3819871"/>
          </a:xfrm>
        </p:spPr>
        <p:txBody>
          <a:bodyPr>
            <a:normAutofit fontScale="92500" lnSpcReduction="20000"/>
          </a:bodyPr>
          <a:lstStyle/>
          <a:p>
            <a:r>
              <a:rPr lang="en-US" sz="2800" dirty="0" smtClean="0">
                <a:latin typeface="Arial" panose="020B0604020202020204" pitchFamily="34" charset="0"/>
                <a:cs typeface="Arial" panose="020B0604020202020204" pitchFamily="34" charset="0"/>
              </a:rPr>
              <a:t>In </a:t>
            </a:r>
            <a:r>
              <a:rPr lang="en-US" sz="2800" dirty="0">
                <a:latin typeface="Arial" panose="020B0604020202020204" pitchFamily="34" charset="0"/>
                <a:cs typeface="Arial" panose="020B0604020202020204" pitchFamily="34" charset="0"/>
              </a:rPr>
              <a:t>political studies globalization ideas have been significant in thinking about ideology and in political </a:t>
            </a:r>
            <a:r>
              <a:rPr lang="en-US" sz="2800" dirty="0" err="1">
                <a:latin typeface="Arial" panose="020B0604020202020204" pitchFamily="34" charset="0"/>
                <a:cs typeface="Arial" panose="020B0604020202020204" pitchFamily="34" charset="0"/>
              </a:rPr>
              <a:t>behaviour</a:t>
            </a:r>
            <a:r>
              <a:rPr lang="en-US" sz="2800" dirty="0">
                <a:latin typeface="Arial" panose="020B0604020202020204" pitchFamily="34" charset="0"/>
                <a:cs typeface="Arial" panose="020B0604020202020204" pitchFamily="34" charset="0"/>
              </a:rPr>
              <a:t> in terms of issue areas such as </a:t>
            </a:r>
            <a:r>
              <a:rPr lang="en-US" sz="2800" dirty="0" err="1">
                <a:latin typeface="Arial" panose="020B0604020202020204" pitchFamily="34" charset="0"/>
                <a:cs typeface="Arial" panose="020B0604020202020204" pitchFamily="34" charset="0"/>
              </a:rPr>
              <a:t>ecopolitics</a:t>
            </a:r>
            <a:r>
              <a:rPr lang="en-US" sz="2800" dirty="0">
                <a:latin typeface="Arial" panose="020B0604020202020204" pitchFamily="34" charset="0"/>
                <a:cs typeface="Arial" panose="020B0604020202020204" pitchFamily="34" charset="0"/>
              </a:rPr>
              <a:t> and human rights. </a:t>
            </a:r>
          </a:p>
          <a:p>
            <a:r>
              <a:rPr lang="en-US" sz="2800" dirty="0" smtClean="0">
                <a:latin typeface="Arial" panose="020B0604020202020204" pitchFamily="34" charset="0"/>
                <a:cs typeface="Arial" panose="020B0604020202020204" pitchFamily="34" charset="0"/>
              </a:rPr>
              <a:t>In </a:t>
            </a:r>
            <a:r>
              <a:rPr lang="en-US" sz="2800" dirty="0">
                <a:latin typeface="Arial" panose="020B0604020202020204" pitchFamily="34" charset="0"/>
                <a:cs typeface="Arial" panose="020B0604020202020204" pitchFamily="34" charset="0"/>
              </a:rPr>
              <a:t>terms of the environment and human rights clear evidence of the need for global codes of conduct. </a:t>
            </a:r>
          </a:p>
          <a:p>
            <a:r>
              <a:rPr lang="en-US" sz="2800" dirty="0" smtClean="0">
                <a:latin typeface="Arial" panose="020B0604020202020204" pitchFamily="34" charset="0"/>
                <a:cs typeface="Arial" panose="020B0604020202020204" pitchFamily="34" charset="0"/>
              </a:rPr>
              <a:t>In </a:t>
            </a:r>
            <a:r>
              <a:rPr lang="en-US" sz="2800" dirty="0">
                <a:latin typeface="Arial" panose="020B0604020202020204" pitchFamily="34" charset="0"/>
                <a:cs typeface="Arial" panose="020B0604020202020204" pitchFamily="34" charset="0"/>
              </a:rPr>
              <a:t>terms of ideology writers like </a:t>
            </a:r>
            <a:r>
              <a:rPr lang="en-US" sz="2800" dirty="0" err="1">
                <a:latin typeface="Arial" panose="020B0604020202020204" pitchFamily="34" charset="0"/>
                <a:cs typeface="Arial" panose="020B0604020202020204" pitchFamily="34" charset="0"/>
              </a:rPr>
              <a:t>Hungtington</a:t>
            </a:r>
            <a:r>
              <a:rPr lang="en-US" sz="2800" dirty="0">
                <a:latin typeface="Arial" panose="020B0604020202020204" pitchFamily="34" charset="0"/>
                <a:cs typeface="Arial" panose="020B0604020202020204" pitchFamily="34" charset="0"/>
              </a:rPr>
              <a:t> and Fukuyama have pointed to the globalization of liberalism following the end of the Cold War. </a:t>
            </a:r>
          </a:p>
          <a:p>
            <a:pPr marL="0" indent="0">
              <a:buNone/>
            </a:pPr>
            <a:endParaRPr lang="" sz="1600" dirty="0">
              <a:latin typeface="Arial" panose="020B0604020202020204" pitchFamily="34" charset="0"/>
              <a:cs typeface="Arial" panose="020B0604020202020204" pitchFamily="34" charset="0"/>
            </a:endParaRPr>
          </a:p>
          <a:p>
            <a:pPr marL="0" indent="0">
              <a:buNone/>
            </a:pPr>
            <a:endParaRPr lang="en-US" sz="1600" dirty="0">
              <a:latin typeface="Arial" pitchFamily="34" charset="0"/>
              <a:cs typeface="Arial" pitchFamily="34" charset="0"/>
            </a:endParaRPr>
          </a:p>
          <a:p>
            <a:pPr marL="0" lvl="0" indent="0">
              <a:buNone/>
            </a:pPr>
            <a:endParaRPr lang="en-US" sz="1600" dirty="0">
              <a:latin typeface="Arial" pitchFamily="34" charset="0"/>
              <a:cs typeface="Arial"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4704" y="81483"/>
            <a:ext cx="1214607" cy="1098947"/>
          </a:xfrm>
          <a:prstGeom prst="rect">
            <a:avLst/>
          </a:prstGeom>
        </p:spPr>
      </p:pic>
    </p:spTree>
    <p:extLst>
      <p:ext uri="{BB962C8B-B14F-4D97-AF65-F5344CB8AC3E}">
        <p14:creationId xmlns:p14="http://schemas.microsoft.com/office/powerpoint/2010/main" val="36783372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5656" y="205979"/>
            <a:ext cx="7211144" cy="857250"/>
          </a:xfrm>
        </p:spPr>
        <p:txBody>
          <a:bodyPr>
            <a:noAutofit/>
          </a:bodyPr>
          <a:lstStyle/>
          <a:p>
            <a:r>
              <a:rPr lang="en-US" sz="3200" b="1" dirty="0">
                <a:latin typeface="Arial" panose="020B0604020202020204" pitchFamily="34" charset="0"/>
                <a:cs typeface="Arial" panose="020B0604020202020204" pitchFamily="34" charset="0"/>
              </a:rPr>
              <a:t>Political Dimensions of Globalization</a:t>
            </a:r>
            <a:endParaRPr lang="ru-RU" sz="3200" dirty="0"/>
          </a:p>
        </p:txBody>
      </p:sp>
      <p:sp>
        <p:nvSpPr>
          <p:cNvPr id="3" name="Объект 2"/>
          <p:cNvSpPr>
            <a:spLocks noGrp="1"/>
          </p:cNvSpPr>
          <p:nvPr>
            <p:ph idx="1"/>
          </p:nvPr>
        </p:nvSpPr>
        <p:spPr/>
        <p:txBody>
          <a:bodyPr>
            <a:normAutofit fontScale="77500" lnSpcReduction="20000"/>
          </a:bodyPr>
          <a:lstStyle/>
          <a:p>
            <a:pPr marL="0" indent="0" algn="ctr">
              <a:buNone/>
            </a:pPr>
            <a:r>
              <a:rPr lang="en-US" dirty="0">
                <a:latin typeface="Arial" panose="020B0604020202020204" pitchFamily="34" charset="0"/>
                <a:cs typeface="Arial" panose="020B0604020202020204" pitchFamily="34" charset="0"/>
              </a:rPr>
              <a:t>The political dimension is a newer feature of the globalization debate, as over the last 30 years there has been a rise in the influence and power of international and regional institutions such as </a:t>
            </a:r>
            <a:r>
              <a:rPr lang="en-US" dirty="0" smtClean="0">
                <a:latin typeface="Arial" panose="020B0604020202020204" pitchFamily="34" charset="0"/>
                <a:cs typeface="Arial" panose="020B0604020202020204" pitchFamily="34" charset="0"/>
              </a:rPr>
              <a:t>the European Union </a:t>
            </a:r>
            <a:r>
              <a:rPr lang="en-US" dirty="0">
                <a:latin typeface="Arial" panose="020B0604020202020204" pitchFamily="34" charset="0"/>
                <a:cs typeface="Arial" panose="020B0604020202020204" pitchFamily="34" charset="0"/>
              </a:rPr>
              <a:t>(EU), Organization for Economic Cooperation and Development (OECD), the United Nations (UN), the World Trade Organization (WTO), MERCOSUR in South America, and the Association for Southeast Asian Nations (ASEAN). These international and supranational actors increasingly shape domestic politics.</a:t>
            </a:r>
            <a:endParaRPr lang="ru-RU"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81644"/>
            <a:ext cx="1214607" cy="1098947"/>
          </a:xfrm>
          <a:prstGeom prst="rect">
            <a:avLst/>
          </a:prstGeom>
        </p:spPr>
      </p:pic>
    </p:spTree>
    <p:extLst>
      <p:ext uri="{BB962C8B-B14F-4D97-AF65-F5344CB8AC3E}">
        <p14:creationId xmlns:p14="http://schemas.microsoft.com/office/powerpoint/2010/main" val="5003927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5656" y="205979"/>
            <a:ext cx="7211144" cy="857250"/>
          </a:xfrm>
        </p:spPr>
        <p:txBody>
          <a:bodyPr>
            <a:normAutofit fontScale="90000"/>
          </a:bodyPr>
          <a:lstStyle/>
          <a:p>
            <a:r>
              <a:rPr lang="en-US" b="1" dirty="0">
                <a:latin typeface="Arial" panose="020B0604020202020204" pitchFamily="34" charset="0"/>
                <a:cs typeface="Arial" panose="020B0604020202020204" pitchFamily="34" charset="0"/>
              </a:rPr>
              <a:t>Political Dimensions of Globalization</a:t>
            </a:r>
            <a:endParaRPr lang="ru-RU" dirty="0"/>
          </a:p>
        </p:txBody>
      </p:sp>
      <p:sp>
        <p:nvSpPr>
          <p:cNvPr id="3" name="Объект 2"/>
          <p:cNvSpPr>
            <a:spLocks noGrp="1"/>
          </p:cNvSpPr>
          <p:nvPr>
            <p:ph idx="1"/>
          </p:nvPr>
        </p:nvSpPr>
        <p:spPr>
          <a:xfrm>
            <a:off x="323528" y="1198006"/>
            <a:ext cx="8686800" cy="3394472"/>
          </a:xfrm>
        </p:spPr>
        <p:txBody>
          <a:bodyPr>
            <a:noAutofit/>
          </a:bodyPr>
          <a:lstStyle/>
          <a:p>
            <a:pPr marL="0" indent="0" algn="ctr">
              <a:buNone/>
            </a:pPr>
            <a:r>
              <a:rPr lang="en-US" sz="2300" dirty="0">
                <a:latin typeface="Arial" panose="020B0604020202020204" pitchFamily="34" charset="0"/>
                <a:cs typeface="Arial" panose="020B0604020202020204" pitchFamily="34" charset="0"/>
              </a:rPr>
              <a:t>Democracy is seen as the ultimate form of political stability by the world. This can be linked </a:t>
            </a:r>
            <a:r>
              <a:rPr lang="en-US" sz="2300" dirty="0" smtClean="0">
                <a:latin typeface="Arial" panose="020B0604020202020204" pitchFamily="34" charset="0"/>
                <a:cs typeface="Arial" panose="020B0604020202020204" pitchFamily="34" charset="0"/>
              </a:rPr>
              <a:t>to the </a:t>
            </a:r>
            <a:r>
              <a:rPr lang="en-US" sz="2300" dirty="0">
                <a:latin typeface="Arial" panose="020B0604020202020204" pitchFamily="34" charset="0"/>
                <a:cs typeface="Arial" panose="020B0604020202020204" pitchFamily="34" charset="0"/>
              </a:rPr>
              <a:t>western intellectual propaganda where they highlighted the enlightenment values of </a:t>
            </a:r>
            <a:r>
              <a:rPr lang="en-US" sz="2300" dirty="0" smtClean="0">
                <a:latin typeface="Arial" panose="020B0604020202020204" pitchFamily="34" charset="0"/>
                <a:cs typeface="Arial" panose="020B0604020202020204" pitchFamily="34" charset="0"/>
              </a:rPr>
              <a:t>freedom, liberty</a:t>
            </a:r>
            <a:r>
              <a:rPr lang="en-US" sz="2300" dirty="0">
                <a:latin typeface="Arial" panose="020B0604020202020204" pitchFamily="34" charset="0"/>
                <a:cs typeface="Arial" panose="020B0604020202020204" pitchFamily="34" charset="0"/>
              </a:rPr>
              <a:t>, tolerance etc. </a:t>
            </a:r>
            <a:endParaRPr lang="en-US" sz="2300" dirty="0" smtClean="0">
              <a:latin typeface="Arial" panose="020B0604020202020204" pitchFamily="34" charset="0"/>
              <a:cs typeface="Arial" panose="020B0604020202020204" pitchFamily="34" charset="0"/>
            </a:endParaRPr>
          </a:p>
          <a:p>
            <a:pPr marL="0" indent="0" algn="ctr">
              <a:buNone/>
            </a:pPr>
            <a:r>
              <a:rPr lang="en-US" sz="2300" dirty="0" smtClean="0">
                <a:latin typeface="Arial" panose="020B0604020202020204" pitchFamily="34" charset="0"/>
                <a:cs typeface="Arial" panose="020B0604020202020204" pitchFamily="34" charset="0"/>
              </a:rPr>
              <a:t>Under </a:t>
            </a:r>
            <a:r>
              <a:rPr lang="en-US" sz="2300" dirty="0">
                <a:latin typeface="Arial" panose="020B0604020202020204" pitchFamily="34" charset="0"/>
                <a:cs typeface="Arial" panose="020B0604020202020204" pitchFamily="34" charset="0"/>
              </a:rPr>
              <a:t>the pretext of establishing democracy in those countries where </a:t>
            </a:r>
            <a:r>
              <a:rPr lang="en-US" sz="2300" dirty="0" smtClean="0">
                <a:latin typeface="Arial" panose="020B0604020202020204" pitchFamily="34" charset="0"/>
                <a:cs typeface="Arial" panose="020B0604020202020204" pitchFamily="34" charset="0"/>
              </a:rPr>
              <a:t>there was </a:t>
            </a:r>
            <a:r>
              <a:rPr lang="en-US" sz="2300" dirty="0">
                <a:latin typeface="Arial" panose="020B0604020202020204" pitchFamily="34" charset="0"/>
                <a:cs typeface="Arial" panose="020B0604020202020204" pitchFamily="34" charset="0"/>
              </a:rPr>
              <a:t>autocratic rule for years, United States intervened in many Middle East Asian </a:t>
            </a:r>
            <a:r>
              <a:rPr lang="en-US" sz="2300" dirty="0" smtClean="0">
                <a:latin typeface="Arial" panose="020B0604020202020204" pitchFamily="34" charset="0"/>
                <a:cs typeface="Arial" panose="020B0604020202020204" pitchFamily="34" charset="0"/>
              </a:rPr>
              <a:t>countries recently</a:t>
            </a:r>
            <a:r>
              <a:rPr lang="en-US" sz="2300" dirty="0">
                <a:latin typeface="Arial" panose="020B0604020202020204" pitchFamily="34" charset="0"/>
                <a:cs typeface="Arial" panose="020B0604020202020204" pitchFamily="34" charset="0"/>
              </a:rPr>
              <a:t>. The whole idea was on extracting oil mines for which they took the economic, </a:t>
            </a:r>
            <a:r>
              <a:rPr lang="en-US" sz="2300" dirty="0" smtClean="0">
                <a:latin typeface="Arial" panose="020B0604020202020204" pitchFamily="34" charset="0"/>
                <a:cs typeface="Arial" panose="020B0604020202020204" pitchFamily="34" charset="0"/>
              </a:rPr>
              <a:t>political, social </a:t>
            </a:r>
            <a:r>
              <a:rPr lang="en-US" sz="2300" dirty="0">
                <a:latin typeface="Arial" panose="020B0604020202020204" pitchFamily="34" charset="0"/>
                <a:cs typeface="Arial" panose="020B0604020202020204" pitchFamily="34" charset="0"/>
              </a:rPr>
              <a:t>and cultural control of these oil rich countries. This can be seen as a gradual movement </a:t>
            </a:r>
            <a:r>
              <a:rPr lang="en-US" sz="2300" dirty="0" smtClean="0">
                <a:latin typeface="Arial" panose="020B0604020202020204" pitchFamily="34" charset="0"/>
                <a:cs typeface="Arial" panose="020B0604020202020204" pitchFamily="34" charset="0"/>
              </a:rPr>
              <a:t>to ‘World </a:t>
            </a:r>
            <a:r>
              <a:rPr lang="en-US" sz="2300" dirty="0">
                <a:latin typeface="Arial" panose="020B0604020202020204" pitchFamily="34" charset="0"/>
                <a:cs typeface="Arial" panose="020B0604020202020204" pitchFamily="34" charset="0"/>
              </a:rPr>
              <a:t>Government’. </a:t>
            </a:r>
          </a:p>
          <a:p>
            <a:pPr algn="ctr"/>
            <a:endParaRPr lang="ru-RU" sz="23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85130"/>
            <a:ext cx="1214607" cy="1098947"/>
          </a:xfrm>
          <a:prstGeom prst="rect">
            <a:avLst/>
          </a:prstGeom>
        </p:spPr>
      </p:pic>
    </p:spTree>
    <p:extLst>
      <p:ext uri="{BB962C8B-B14F-4D97-AF65-F5344CB8AC3E}">
        <p14:creationId xmlns:p14="http://schemas.microsoft.com/office/powerpoint/2010/main" val="57707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lnSpcReduction="10000"/>
          </a:bodyPr>
          <a:lstStyle/>
          <a:p>
            <a:pPr algn="ctr"/>
            <a:r>
              <a:rPr lang="en-US" dirty="0">
                <a:latin typeface="Arial" panose="020B0604020202020204" pitchFamily="34" charset="0"/>
                <a:cs typeface="Arial" panose="020B0604020202020204" pitchFamily="34" charset="0"/>
              </a:rPr>
              <a:t>The rise of global civil society is one of the major contributions of globalization. </a:t>
            </a:r>
            <a:r>
              <a:rPr lang="en-US" dirty="0" smtClean="0">
                <a:latin typeface="Arial" panose="020B0604020202020204" pitchFamily="34" charset="0"/>
                <a:cs typeface="Arial" panose="020B0604020202020204" pitchFamily="34" charset="0"/>
              </a:rPr>
              <a:t>The multivariate </a:t>
            </a:r>
            <a:r>
              <a:rPr lang="en-US" dirty="0">
                <a:latin typeface="Arial" panose="020B0604020202020204" pitchFamily="34" charset="0"/>
                <a:cs typeface="Arial" panose="020B0604020202020204" pitchFamily="34" charset="0"/>
              </a:rPr>
              <a:t>groups make up civil society which often protests against capitalism. This shows </a:t>
            </a:r>
            <a:r>
              <a:rPr lang="en-US" dirty="0" smtClean="0">
                <a:latin typeface="Arial" panose="020B0604020202020204" pitchFamily="34" charset="0"/>
                <a:cs typeface="Arial" panose="020B0604020202020204" pitchFamily="34" charset="0"/>
              </a:rPr>
              <a:t>the existence </a:t>
            </a:r>
            <a:r>
              <a:rPr lang="en-US" dirty="0">
                <a:latin typeface="Arial" panose="020B0604020202020204" pitchFamily="34" charset="0"/>
                <a:cs typeface="Arial" panose="020B0604020202020204" pitchFamily="34" charset="0"/>
              </a:rPr>
              <a:t>of a social sphere above and beyond national, regional or local societies.</a:t>
            </a:r>
          </a:p>
          <a:p>
            <a:pPr algn="ctr"/>
            <a:endParaRPr lang="ru-RU"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2394"/>
            <a:ext cx="1214607" cy="1098947"/>
          </a:xfrm>
          <a:prstGeom prst="rect">
            <a:avLst/>
          </a:prstGeom>
        </p:spPr>
      </p:pic>
      <p:sp>
        <p:nvSpPr>
          <p:cNvPr id="5" name="Заголовок 1"/>
          <p:cNvSpPr txBox="1">
            <a:spLocks/>
          </p:cNvSpPr>
          <p:nvPr/>
        </p:nvSpPr>
        <p:spPr>
          <a:xfrm>
            <a:off x="1452530" y="219209"/>
            <a:ext cx="7211144" cy="857250"/>
          </a:xfrm>
          <a:prstGeom prst="rect">
            <a:avLst/>
          </a:prstGeom>
        </p:spPr>
        <p:txBody>
          <a:bodyPr vert="horz" lIns="91440" tIns="45720" rIns="91440" bIns="45720" rtlCol="0" anchor="ctr">
            <a:normAutofit fontScale="6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smtClean="0">
                <a:latin typeface="Arial" panose="020B0604020202020204" pitchFamily="34" charset="0"/>
                <a:cs typeface="Arial" panose="020B0604020202020204" pitchFamily="34" charset="0"/>
              </a:rPr>
              <a:t>Political Dimensions of Globalization</a:t>
            </a:r>
            <a:endParaRPr lang="ru-RU" dirty="0"/>
          </a:p>
        </p:txBody>
      </p:sp>
    </p:spTree>
    <p:extLst>
      <p:ext uri="{BB962C8B-B14F-4D97-AF65-F5344CB8AC3E}">
        <p14:creationId xmlns:p14="http://schemas.microsoft.com/office/powerpoint/2010/main" val="2448323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1720" y="1653648"/>
            <a:ext cx="6624736" cy="1077218"/>
          </a:xfrm>
          <a:prstGeom prst="rect">
            <a:avLst/>
          </a:prstGeom>
          <a:noFill/>
        </p:spPr>
        <p:txBody>
          <a:bodyPr wrap="square" rtlCol="0">
            <a:spAutoFit/>
          </a:bodyPr>
          <a:lstStyle/>
          <a:p>
            <a:r>
              <a:rPr lang="en-US" sz="3200" b="1" dirty="0"/>
              <a:t>Globalization and Development of the Modern World</a:t>
            </a:r>
            <a:endParaRPr lang="ru-RU" sz="3200" b="1" dirty="0">
              <a:latin typeface="Arial" panose="020B0604020202020204" pitchFamily="34" charset="0"/>
            </a:endParaRPr>
          </a:p>
        </p:txBody>
      </p:sp>
      <p:sp>
        <p:nvSpPr>
          <p:cNvPr id="6" name="TextBox 5"/>
          <p:cNvSpPr txBox="1"/>
          <p:nvPr/>
        </p:nvSpPr>
        <p:spPr>
          <a:xfrm>
            <a:off x="2051720" y="2767404"/>
            <a:ext cx="6264696" cy="1569660"/>
          </a:xfrm>
          <a:prstGeom prst="rect">
            <a:avLst/>
          </a:prstGeom>
          <a:noFill/>
        </p:spPr>
        <p:txBody>
          <a:bodyPr wrap="square" rtlCol="0">
            <a:spAutoFit/>
          </a:bodyPr>
          <a:lstStyle/>
          <a:p>
            <a:r>
              <a:rPr lang="en-US" sz="3200" b="1" dirty="0" smtClean="0">
                <a:solidFill>
                  <a:srgbClr val="0070C0"/>
                </a:solidFill>
                <a:latin typeface="Arial" panose="020B0604020202020204" pitchFamily="34" charset="0"/>
              </a:rPr>
              <a:t>Lecture</a:t>
            </a:r>
            <a:r>
              <a:rPr lang="ru-RU" sz="3200" b="1" dirty="0" smtClean="0">
                <a:solidFill>
                  <a:srgbClr val="0070C0"/>
                </a:solidFill>
                <a:latin typeface="Arial" panose="020B0604020202020204" pitchFamily="34" charset="0"/>
              </a:rPr>
              <a:t> </a:t>
            </a:r>
            <a:r>
              <a:rPr lang="en-US" sz="3200" b="1" dirty="0">
                <a:solidFill>
                  <a:srgbClr val="0070C0"/>
                </a:solidFill>
                <a:latin typeface="Arial" panose="020B0604020202020204" pitchFamily="34" charset="0"/>
              </a:rPr>
              <a:t>4</a:t>
            </a:r>
            <a:endParaRPr lang="ru-RU" sz="3200" b="1" dirty="0">
              <a:solidFill>
                <a:srgbClr val="0070C0"/>
              </a:solidFill>
              <a:latin typeface="Arial" panose="020B0604020202020204" pitchFamily="34" charset="0"/>
            </a:endParaRPr>
          </a:p>
          <a:p>
            <a:r>
              <a:rPr lang="en-US" sz="3200" dirty="0"/>
              <a:t>Economic, Political and Socio-cultural globalization</a:t>
            </a:r>
            <a:endParaRPr lang="ru-RU" sz="3200"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6483401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347614"/>
            <a:ext cx="8640960" cy="3394472"/>
          </a:xfrm>
        </p:spPr>
        <p:txBody>
          <a:bodyPr>
            <a:noAutofit/>
          </a:bodyPr>
          <a:lstStyle/>
          <a:p>
            <a:r>
              <a:rPr lang="en-US" sz="2400" dirty="0">
                <a:latin typeface="Arial" panose="020B0604020202020204" pitchFamily="34" charset="0"/>
                <a:cs typeface="Arial" panose="020B0604020202020204" pitchFamily="34" charset="0"/>
              </a:rPr>
              <a:t>Access to international aid and financial support</a:t>
            </a:r>
          </a:p>
          <a:p>
            <a:r>
              <a:rPr lang="en-US" sz="2400" dirty="0">
                <a:latin typeface="Arial" panose="020B0604020202020204" pitchFamily="34" charset="0"/>
                <a:cs typeface="Arial" panose="020B0604020202020204" pitchFamily="34" charset="0"/>
              </a:rPr>
              <a:t>It contributes </a:t>
            </a:r>
            <a:r>
              <a:rPr lang="en-US" sz="2400" dirty="0" smtClean="0">
                <a:latin typeface="Arial" panose="020B0604020202020204" pitchFamily="34" charset="0"/>
                <a:cs typeface="Arial" panose="020B0604020202020204" pitchFamily="34" charset="0"/>
              </a:rPr>
              <a:t>to world peace. </a:t>
            </a:r>
            <a:r>
              <a:rPr lang="en-US" sz="2400" dirty="0">
                <a:latin typeface="Arial" panose="020B0604020202020204" pitchFamily="34" charset="0"/>
                <a:cs typeface="Arial" panose="020B0604020202020204" pitchFamily="34" charset="0"/>
              </a:rPr>
              <a:t>It reduces risk of invasions, more checks on big powers and </a:t>
            </a:r>
            <a:r>
              <a:rPr lang="en-US" sz="2400" dirty="0" smtClean="0">
                <a:latin typeface="Arial" panose="020B0604020202020204" pitchFamily="34" charset="0"/>
                <a:cs typeface="Arial" panose="020B0604020202020204" pitchFamily="34" charset="0"/>
              </a:rPr>
              <a:t>limitation on nationalism</a:t>
            </a: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International organizations are </a:t>
            </a:r>
            <a:r>
              <a:rPr lang="en-US" sz="2400" dirty="0">
                <a:latin typeface="Arial" panose="020B0604020202020204" pitchFamily="34" charset="0"/>
                <a:cs typeface="Arial" panose="020B0604020202020204" pitchFamily="34" charset="0"/>
              </a:rPr>
              <a:t>often committed to spread values like freedom and to fight abuses within countries</a:t>
            </a:r>
          </a:p>
          <a:p>
            <a:r>
              <a:rPr lang="en-US" sz="2400" dirty="0">
                <a:latin typeface="Arial" panose="020B0604020202020204" pitchFamily="34" charset="0"/>
                <a:cs typeface="Arial" panose="020B0604020202020204" pitchFamily="34" charset="0"/>
              </a:rPr>
              <a:t>Smaller countries can work together and gain more influence internationally</a:t>
            </a:r>
          </a:p>
          <a:p>
            <a:r>
              <a:rPr lang="en-US" sz="2400" dirty="0">
                <a:latin typeface="Arial" panose="020B0604020202020204" pitchFamily="34" charset="0"/>
                <a:cs typeface="Arial" panose="020B0604020202020204" pitchFamily="34" charset="0"/>
              </a:rPr>
              <a:t>Governments can learn from each other</a:t>
            </a:r>
          </a:p>
          <a:p>
            <a:endParaRPr lang="ru-RU" sz="24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85130"/>
            <a:ext cx="1214607" cy="1098947"/>
          </a:xfrm>
          <a:prstGeom prst="rect">
            <a:avLst/>
          </a:prstGeom>
        </p:spPr>
      </p:pic>
      <p:sp>
        <p:nvSpPr>
          <p:cNvPr id="5" name="Rectangle 1"/>
          <p:cNvSpPr>
            <a:spLocks noGrp="1" noChangeArrowheads="1"/>
          </p:cNvSpPr>
          <p:nvPr>
            <p:ph type="title"/>
          </p:nvPr>
        </p:nvSpPr>
        <p:spPr bwMode="auto">
          <a:xfrm>
            <a:off x="1403350" y="311836"/>
            <a:ext cx="68788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3600" b="1" i="0" u="none" strike="noStrike" cap="none" normalizeH="0" baseline="0" smtClean="0">
                <a:ln>
                  <a:noFill/>
                </a:ln>
                <a:solidFill>
                  <a:schemeClr val="tx1"/>
                </a:solidFill>
                <a:effectLst/>
                <a:latin typeface="Arial" panose="020B0604020202020204" pitchFamily="34" charset="0"/>
              </a:rPr>
              <a:t>Pros of political globalization:</a:t>
            </a:r>
            <a:r>
              <a:rPr kumimoji="0" lang="ru-RU" altLang="ru-RU" sz="3600" b="0" i="0" u="none" strike="noStrike" cap="none" normalizeH="0" baseline="0" smtClean="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9894559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85000" lnSpcReduction="20000"/>
          </a:bodyPr>
          <a:lstStyle/>
          <a:p>
            <a:r>
              <a:rPr lang="en-US" dirty="0">
                <a:latin typeface="Arial" panose="020B0604020202020204" pitchFamily="34" charset="0"/>
                <a:cs typeface="Arial" panose="020B0604020202020204" pitchFamily="34" charset="0"/>
              </a:rPr>
              <a:t>State sovereignty is reduced</a:t>
            </a:r>
          </a:p>
          <a:p>
            <a:r>
              <a:rPr lang="en-US" dirty="0">
                <a:latin typeface="Arial" panose="020B0604020202020204" pitchFamily="34" charset="0"/>
                <a:cs typeface="Arial" panose="020B0604020202020204" pitchFamily="34" charset="0"/>
              </a:rPr>
              <a:t>The functioning of international and supranational organizations is often not “democratic” in terms of representation and accountability</a:t>
            </a:r>
          </a:p>
          <a:p>
            <a:r>
              <a:rPr lang="en-US" dirty="0">
                <a:latin typeface="Arial" panose="020B0604020202020204" pitchFamily="34" charset="0"/>
                <a:cs typeface="Arial" panose="020B0604020202020204" pitchFamily="34" charset="0"/>
              </a:rPr>
              <a:t>Big countries can shape decisions in supranational organizations</a:t>
            </a:r>
          </a:p>
          <a:p>
            <a:r>
              <a:rPr lang="en-US" dirty="0">
                <a:latin typeface="Arial" panose="020B0604020202020204" pitchFamily="34" charset="0"/>
                <a:cs typeface="Arial" panose="020B0604020202020204" pitchFamily="34" charset="0"/>
              </a:rPr>
              <a:t>Sometimes countries can veto decisions and slow down decision making processes</a:t>
            </a:r>
          </a:p>
          <a:p>
            <a:r>
              <a:rPr lang="en-US" dirty="0">
                <a:latin typeface="Arial" panose="020B0604020202020204" pitchFamily="34" charset="0"/>
                <a:cs typeface="Arial" panose="020B0604020202020204" pitchFamily="34" charset="0"/>
              </a:rPr>
              <a:t>Coordination is difficult and expensive</a:t>
            </a:r>
          </a:p>
          <a:p>
            <a:endParaRPr lang="ru-RU"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85130"/>
            <a:ext cx="1214607" cy="1098947"/>
          </a:xfrm>
          <a:prstGeom prst="rect">
            <a:avLst/>
          </a:prstGeom>
        </p:spPr>
      </p:pic>
      <p:sp>
        <p:nvSpPr>
          <p:cNvPr id="5" name="Rectangle 1"/>
          <p:cNvSpPr>
            <a:spLocks noGrp="1" noChangeArrowheads="1"/>
          </p:cNvSpPr>
          <p:nvPr>
            <p:ph type="title"/>
          </p:nvPr>
        </p:nvSpPr>
        <p:spPr bwMode="auto">
          <a:xfrm>
            <a:off x="1476375" y="342614"/>
            <a:ext cx="623600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3200" b="1" i="0" u="none" strike="noStrike" cap="none" normalizeH="0" baseline="0" smtClean="0">
                <a:ln>
                  <a:noFill/>
                </a:ln>
                <a:solidFill>
                  <a:schemeClr val="tx1"/>
                </a:solidFill>
                <a:effectLst/>
                <a:latin typeface="Arial" panose="020B0604020202020204" pitchFamily="34" charset="0"/>
              </a:rPr>
              <a:t>Cons of political globalization:</a:t>
            </a:r>
            <a:r>
              <a:rPr kumimoji="0" lang="ru-RU" altLang="ru-RU" sz="3200" b="0" i="0" u="none" strike="noStrike" cap="none" normalizeH="0" baseline="0" smtClean="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10063120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267494"/>
            <a:ext cx="6563072" cy="936103"/>
          </a:xfrm>
        </p:spPr>
        <p:txBody>
          <a:bodyPr>
            <a:normAutofit fontScale="90000"/>
          </a:bodyPr>
          <a:lstStyle/>
          <a:p>
            <a:pPr lvl="0" algn="just"/>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en-US" sz="3600" b="1" dirty="0">
                <a:solidFill>
                  <a:srgbClr val="0070C0"/>
                </a:solidFill>
                <a:latin typeface="Arial" panose="020B0604020202020204" pitchFamily="34" charset="0"/>
              </a:rPr>
              <a:t>Materials used in the lecture </a:t>
            </a:r>
            <a:r>
              <a:rPr lang="ru-RU" sz="3600" b="1" dirty="0" smtClean="0">
                <a:solidFill>
                  <a:srgbClr val="0070C0"/>
                </a:solidFill>
                <a:latin typeface="Arial" panose="020B0604020202020204" pitchFamily="34" charset="0"/>
              </a:rPr>
              <a:t>:</a:t>
            </a:r>
            <a:r>
              <a:rPr lang="en-US" sz="3600" b="1" dirty="0" smtClean="0">
                <a:solidFill>
                  <a:srgbClr val="0070C0"/>
                </a:solidFill>
                <a:latin typeface="Arial" panose="020B0604020202020204" pitchFamily="34" charset="0"/>
              </a:rPr>
              <a:t/>
            </a:r>
            <a:br>
              <a:rPr lang="en-US" sz="3600" b="1" dirty="0" smtClean="0">
                <a:solidFill>
                  <a:srgbClr val="0070C0"/>
                </a:solidFill>
                <a:latin typeface="Arial" panose="020B0604020202020204" pitchFamily="34" charset="0"/>
              </a:rPr>
            </a:br>
            <a:r>
              <a:rPr lang="ru-RU" sz="3600" b="1" dirty="0">
                <a:solidFill>
                  <a:srgbClr val="0070C0"/>
                </a:solidFill>
                <a:latin typeface="Arial" panose="020B0604020202020204" pitchFamily="34" charset="0"/>
              </a:rPr>
              <a:t/>
            </a:r>
            <a:br>
              <a:rPr lang="ru-RU" sz="3600" b="1" dirty="0">
                <a:solidFill>
                  <a:srgbClr val="0070C0"/>
                </a:solidFill>
                <a:latin typeface="Arial" panose="020B0604020202020204" pitchFamily="34" charset="0"/>
              </a:rPr>
            </a:br>
            <a:r>
              <a:rPr lang="ru-RU" sz="2000" dirty="0">
                <a:latin typeface="Arial" panose="020B0604020202020204" pitchFamily="34" charset="0"/>
                <a:cs typeface="Arial" panose="020B0604020202020204" pitchFamily="34" charset="0"/>
              </a:rPr>
              <a:t>1. С.Л. </a:t>
            </a:r>
            <a:r>
              <a:rPr lang="ru-RU" sz="2000" dirty="0" err="1">
                <a:latin typeface="Arial" panose="020B0604020202020204" pitchFamily="34" charset="0"/>
                <a:cs typeface="Arial" panose="020B0604020202020204" pitchFamily="34" charset="0"/>
              </a:rPr>
              <a:t>Удовик</a:t>
            </a:r>
            <a:r>
              <a:rPr lang="ru-RU" sz="2000" dirty="0">
                <a:latin typeface="Arial" panose="020B0604020202020204" pitchFamily="34" charset="0"/>
                <a:cs typeface="Arial" panose="020B0604020202020204" pitchFamily="34" charset="0"/>
              </a:rPr>
              <a:t>. Глобализация: семиотические подходы–М.: “</a:t>
            </a:r>
            <a:r>
              <a:rPr lang="ru-RU" sz="2000" dirty="0" err="1">
                <a:latin typeface="Arial" panose="020B0604020202020204" pitchFamily="34" charset="0"/>
                <a:cs typeface="Arial" panose="020B0604020202020204" pitchFamily="34" charset="0"/>
              </a:rPr>
              <a:t>Реф</a:t>
            </a:r>
            <a:r>
              <a:rPr lang="ru-RU" sz="2000" dirty="0">
                <a:latin typeface="Arial" panose="020B0604020202020204" pitchFamily="34" charset="0"/>
                <a:cs typeface="Arial" panose="020B0604020202020204" pitchFamily="34" charset="0"/>
              </a:rPr>
              <a:t> л-бук”, К.: “</a:t>
            </a:r>
            <a:r>
              <a:rPr lang="ru-RU" sz="2000" dirty="0" err="1">
                <a:latin typeface="Arial" panose="020B0604020202020204" pitchFamily="34" charset="0"/>
                <a:cs typeface="Arial" panose="020B0604020202020204" pitchFamily="34" charset="0"/>
              </a:rPr>
              <a:t>Ваклер</a:t>
            </a:r>
            <a:r>
              <a:rPr lang="ru-RU" sz="2000" dirty="0">
                <a:latin typeface="Arial" panose="020B0604020202020204" pitchFamily="34" charset="0"/>
                <a:cs typeface="Arial" panose="020B0604020202020204" pitchFamily="34" charset="0"/>
              </a:rPr>
              <a:t>”, 2001. – 480 с.</a:t>
            </a:r>
            <a:br>
              <a:rPr lang="ru-RU" sz="2000" dirty="0">
                <a:latin typeface="Arial" panose="020B0604020202020204" pitchFamily="34" charset="0"/>
                <a:cs typeface="Arial" panose="020B0604020202020204" pitchFamily="34" charset="0"/>
              </a:rPr>
            </a:br>
            <a:r>
              <a:rPr lang="ru-RU" sz="2000" dirty="0">
                <a:latin typeface="Arial" panose="020B0604020202020204" pitchFamily="34" charset="0"/>
                <a:cs typeface="Arial" panose="020B0604020202020204" pitchFamily="34" charset="0"/>
              </a:rPr>
              <a:t>2. Глобализация и интеграционные процессы в Азиатско-Тихоокеанском регионе (правовое и экономическое исследование). - М.: ИНФРА-М, 2016. - 332 c.</a:t>
            </a:r>
            <a:br>
              <a:rPr lang="ru-RU"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3. Andrew Heywood. Global Politics. Macmillan International Higher Education, 2017 – 616 p. </a:t>
            </a:r>
            <a:r>
              <a:rPr lang="ru-RU" sz="2000" dirty="0">
                <a:latin typeface="Arial" panose="020B0604020202020204" pitchFamily="34" charset="0"/>
                <a:cs typeface="Arial" panose="020B0604020202020204" pitchFamily="34" charset="0"/>
              </a:rPr>
              <a:t/>
            </a:r>
            <a:br>
              <a:rPr lang="ru-RU"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4. Sheffield Jim, </a:t>
            </a:r>
            <a:r>
              <a:rPr lang="en-US" sz="2000" dirty="0" err="1">
                <a:latin typeface="Arial" panose="020B0604020202020204" pitchFamily="34" charset="0"/>
                <a:cs typeface="Arial" panose="020B0604020202020204" pitchFamily="34" charset="0"/>
              </a:rPr>
              <a:t>Korotaev</a:t>
            </a:r>
            <a:r>
              <a:rPr lang="en-US" sz="2000" dirty="0">
                <a:latin typeface="Arial" panose="020B0604020202020204" pitchFamily="34" charset="0"/>
                <a:cs typeface="Arial" panose="020B0604020202020204" pitchFamily="34" charset="0"/>
              </a:rPr>
              <a:t> Andrey, </a:t>
            </a:r>
            <a:r>
              <a:rPr lang="en-US" sz="2000" dirty="0" err="1">
                <a:latin typeface="Arial" panose="020B0604020202020204" pitchFamily="34" charset="0"/>
                <a:cs typeface="Arial" panose="020B0604020202020204" pitchFamily="34" charset="0"/>
              </a:rPr>
              <a:t>Grinin</a:t>
            </a:r>
            <a:r>
              <a:rPr lang="en-US" sz="2000" dirty="0">
                <a:latin typeface="Arial" panose="020B0604020202020204" pitchFamily="34" charset="0"/>
                <a:cs typeface="Arial" panose="020B0604020202020204" pitchFamily="34" charset="0"/>
              </a:rPr>
              <a:t> Leonid. Globalization: Yesterday, Today, and Tomorrow. Emergent Publication, 2013. — 444 p.</a:t>
            </a:r>
            <a:r>
              <a:rPr lang="ru-RU" sz="2000" b="1" dirty="0">
                <a:latin typeface="Arial" panose="020B0604020202020204" pitchFamily="34" charset="0"/>
                <a:cs typeface="Arial" panose="020B0604020202020204" pitchFamily="34" charset="0"/>
              </a:rPr>
              <a:t/>
            </a:r>
            <a:br>
              <a:rPr lang="ru-RU" sz="2000" b="1"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5. Gills, B. K., and Thompson, W. R. (eds.) 2006. Globalization and Global History. London: Routledge</a:t>
            </a:r>
            <a:r>
              <a:rPr lang="ru-RU" sz="2000" dirty="0" smtClean="0">
                <a:latin typeface="Arial" panose="020B0604020202020204" pitchFamily="34" charset="0"/>
                <a:cs typeface="Arial" panose="020B0604020202020204" pitchFamily="34" charset="0"/>
              </a:rPr>
              <a:t>.</a:t>
            </a:r>
            <a:r>
              <a:rPr lang="ru-RU" sz="1800" dirty="0">
                <a:latin typeface="Arial" panose="020B0604020202020204" pitchFamily="34" charset="0"/>
                <a:cs typeface="Arial" panose="020B0604020202020204" pitchFamily="34" charset="0"/>
              </a:rPr>
              <a:t> </a:t>
            </a:r>
            <a:endParaRPr lang="ru-RU" sz="2000" dirty="0">
              <a:latin typeface="Arial" panose="020B0604020202020204" pitchFamily="34" charset="0"/>
              <a:cs typeface="Arial" panose="020B0604020202020204" pitchFamily="34" charset="0"/>
            </a:endParaRPr>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4216350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 sz="2400" b="1" dirty="0" smtClean="0">
                <a:latin typeface="Arial" pitchFamily="34" charset="0"/>
                <a:cs typeface="Arial" pitchFamily="34" charset="0"/>
              </a:rPr>
              <a:t>Lecture plan:</a:t>
            </a:r>
            <a:endParaRPr lang="ru-RU" sz="2400" b="1" dirty="0">
              <a:latin typeface="Arial" pitchFamily="34" charset="0"/>
              <a:cs typeface="Arial" pitchFamily="34" charset="0"/>
            </a:endParaRPr>
          </a:p>
        </p:txBody>
      </p:sp>
      <p:sp>
        <p:nvSpPr>
          <p:cNvPr id="3" name="Объект 2"/>
          <p:cNvSpPr>
            <a:spLocks noGrp="1"/>
          </p:cNvSpPr>
          <p:nvPr>
            <p:ph idx="1"/>
          </p:nvPr>
        </p:nvSpPr>
        <p:spPr>
          <a:xfrm>
            <a:off x="2123728" y="1200151"/>
            <a:ext cx="6563072" cy="3394472"/>
          </a:xfrm>
        </p:spPr>
        <p:txBody>
          <a:bodyPr>
            <a:normAutofit/>
          </a:bodyPr>
          <a:lstStyle/>
          <a:p>
            <a:pPr>
              <a:buFontTx/>
              <a:buChar char="-"/>
            </a:pPr>
            <a:r>
              <a:rPr lang="en-US" sz="2400" dirty="0">
                <a:latin typeface="Arial" panose="020B0604020202020204" pitchFamily="34" charset="0"/>
                <a:cs typeface="Arial" panose="020B0604020202020204" pitchFamily="34" charset="0"/>
              </a:rPr>
              <a:t>Economic Dimensions of Globalization </a:t>
            </a:r>
            <a:endParaRPr lang="en-US" sz="2400" dirty="0" smtClean="0">
              <a:latin typeface="Arial" panose="020B0604020202020204" pitchFamily="34" charset="0"/>
              <a:cs typeface="Arial" panose="020B0604020202020204" pitchFamily="34" charset="0"/>
            </a:endParaRPr>
          </a:p>
          <a:p>
            <a:pPr>
              <a:buFontTx/>
              <a:buChar char="-"/>
            </a:pPr>
            <a:r>
              <a:rPr lang="en-US" sz="2400" dirty="0" smtClean="0">
                <a:latin typeface="Arial" panose="020B0604020202020204" pitchFamily="34" charset="0"/>
                <a:cs typeface="Arial" panose="020B0604020202020204" pitchFamily="34" charset="0"/>
              </a:rPr>
              <a:t>Social </a:t>
            </a:r>
            <a:r>
              <a:rPr lang="en-US" sz="2400" dirty="0">
                <a:latin typeface="Arial" panose="020B0604020202020204" pitchFamily="34" charset="0"/>
                <a:cs typeface="Arial" panose="020B0604020202020204" pitchFamily="34" charset="0"/>
              </a:rPr>
              <a:t>Dimensions of </a:t>
            </a:r>
            <a:r>
              <a:rPr lang="en-US" sz="2400" dirty="0" smtClean="0">
                <a:latin typeface="Arial" panose="020B0604020202020204" pitchFamily="34" charset="0"/>
                <a:cs typeface="Arial" panose="020B0604020202020204" pitchFamily="34" charset="0"/>
              </a:rPr>
              <a:t>Globalization</a:t>
            </a:r>
          </a:p>
          <a:p>
            <a:pPr>
              <a:buFontTx/>
              <a:buChar char="-"/>
            </a:pPr>
            <a:r>
              <a:rPr lang="en-US" sz="2400" dirty="0">
                <a:latin typeface="Arial" panose="020B0604020202020204" pitchFamily="34" charset="0"/>
                <a:cs typeface="Arial" panose="020B0604020202020204" pitchFamily="34" charset="0"/>
              </a:rPr>
              <a:t>C</a:t>
            </a:r>
            <a:r>
              <a:rPr lang="en-US" sz="2400" dirty="0" smtClean="0">
                <a:latin typeface="Arial" panose="020B0604020202020204" pitchFamily="34" charset="0"/>
                <a:cs typeface="Arial" panose="020B0604020202020204" pitchFamily="34" charset="0"/>
              </a:rPr>
              <a:t>ultural </a:t>
            </a:r>
            <a:r>
              <a:rPr lang="en-US" sz="2400" dirty="0">
                <a:latin typeface="Arial" panose="020B0604020202020204" pitchFamily="34" charset="0"/>
                <a:cs typeface="Arial" panose="020B0604020202020204" pitchFamily="34" charset="0"/>
              </a:rPr>
              <a:t>Dimensions of Globalization</a:t>
            </a:r>
            <a:r>
              <a:rPr lang="en-US" sz="2400" dirty="0" smtClean="0">
                <a:latin typeface="Arial" panose="020B0604020202020204" pitchFamily="34" charset="0"/>
                <a:cs typeface="Arial" panose="020B0604020202020204" pitchFamily="34" charset="0"/>
              </a:rPr>
              <a:t> </a:t>
            </a:r>
          </a:p>
          <a:p>
            <a:pPr>
              <a:buFontTx/>
              <a:buChar char="-"/>
            </a:pPr>
            <a:r>
              <a:rPr lang="en-US" sz="2400" dirty="0">
                <a:latin typeface="Arial" panose="020B0604020202020204" pitchFamily="34" charset="0"/>
                <a:cs typeface="Arial" panose="020B0604020202020204" pitchFamily="34" charset="0"/>
              </a:rPr>
              <a:t>Political Dimensions of Globalization</a:t>
            </a:r>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2230107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altLang="x-none" sz="2400" b="1" dirty="0">
                <a:latin typeface="Arial" pitchFamily="34" charset="0"/>
                <a:cs typeface="Arial" pitchFamily="34" charset="0"/>
              </a:rPr>
              <a:t>The purpose of studying the topic </a:t>
            </a:r>
            <a:r>
              <a:rPr lang="ru-RU" altLang="x-none" sz="2400" b="1" dirty="0" smtClean="0">
                <a:latin typeface="Arial" pitchFamily="34" charset="0"/>
                <a:cs typeface="Arial" pitchFamily="34" charset="0"/>
              </a:rPr>
              <a:t>:</a:t>
            </a:r>
            <a:endParaRPr lang="ru-RU" sz="2400" b="1" dirty="0">
              <a:latin typeface="Arial" pitchFamily="34" charset="0"/>
              <a:cs typeface="Arial" pitchFamily="34" charset="0"/>
            </a:endParaRPr>
          </a:p>
        </p:txBody>
      </p:sp>
      <p:sp>
        <p:nvSpPr>
          <p:cNvPr id="3" name="Объект 2"/>
          <p:cNvSpPr>
            <a:spLocks noGrp="1"/>
          </p:cNvSpPr>
          <p:nvPr>
            <p:ph idx="1"/>
          </p:nvPr>
        </p:nvSpPr>
        <p:spPr>
          <a:xfrm>
            <a:off x="1619672" y="1200151"/>
            <a:ext cx="7067128" cy="3394472"/>
          </a:xfrm>
        </p:spPr>
        <p:txBody>
          <a:bodyPr>
            <a:normAutofit/>
          </a:bodyPr>
          <a:lstStyle/>
          <a:p>
            <a:pPr marL="0" lvl="0" indent="0">
              <a:buNone/>
            </a:pPr>
            <a:r>
              <a:rPr lang="ru-RU" sz="2400" dirty="0">
                <a:latin typeface="Arial" pitchFamily="34" charset="0"/>
                <a:cs typeface="Arial" pitchFamily="34" charset="0"/>
              </a:rPr>
              <a:t>	</a:t>
            </a:r>
            <a:r>
              <a:rPr lang="en-US" sz="2400" dirty="0">
                <a:latin typeface="Arial" pitchFamily="34" charset="0"/>
                <a:cs typeface="Arial" pitchFamily="34" charset="0"/>
              </a:rPr>
              <a:t> To </a:t>
            </a:r>
            <a:r>
              <a:rPr lang="en-US" sz="2400" dirty="0" smtClean="0">
                <a:latin typeface="Arial" pitchFamily="34" charset="0"/>
                <a:cs typeface="Arial" pitchFamily="34" charset="0"/>
              </a:rPr>
              <a:t>learn</a:t>
            </a:r>
            <a:r>
              <a:rPr lang="ru-RU" sz="2400" dirty="0" smtClean="0">
                <a:latin typeface="Arial" pitchFamily="34" charset="0"/>
                <a:cs typeface="Arial" pitchFamily="34" charset="0"/>
              </a:rPr>
              <a:t>: </a:t>
            </a:r>
            <a:endParaRPr lang="en-US" sz="2400" dirty="0">
              <a:latin typeface="Arial" pitchFamily="34" charset="0"/>
              <a:cs typeface="Arial" pitchFamily="34" charset="0"/>
            </a:endParaRPr>
          </a:p>
          <a:p>
            <a:pPr lvl="1"/>
            <a:r>
              <a:rPr lang="en-US" sz="2400" dirty="0">
                <a:latin typeface="Arial" pitchFamily="34" charset="0"/>
                <a:cs typeface="Arial" pitchFamily="34" charset="0"/>
              </a:rPr>
              <a:t>t</a:t>
            </a:r>
            <a:r>
              <a:rPr lang="en-US" sz="2400" dirty="0" smtClean="0">
                <a:latin typeface="Arial" pitchFamily="34" charset="0"/>
                <a:cs typeface="Arial" pitchFamily="34" charset="0"/>
              </a:rPr>
              <a:t>he main characteristics of economical, social, cultural and political globalization</a:t>
            </a:r>
            <a:r>
              <a:rPr lang="ru-RU" sz="2400" dirty="0" smtClean="0">
                <a:latin typeface="Arial" pitchFamily="34" charset="0"/>
                <a:cs typeface="Arial" pitchFamily="34" charset="0"/>
              </a:rPr>
              <a:t>;</a:t>
            </a:r>
            <a:endParaRPr lang="en-US" sz="2400" dirty="0" smtClean="0">
              <a:latin typeface="Arial" pitchFamily="34" charset="0"/>
              <a:cs typeface="Arial" pitchFamily="34" charset="0"/>
            </a:endParaRPr>
          </a:p>
          <a:p>
            <a:pPr lvl="1"/>
            <a:r>
              <a:rPr lang="en-US" sz="2400" dirty="0">
                <a:latin typeface="Arial" pitchFamily="34" charset="0"/>
                <a:cs typeface="Arial" pitchFamily="34" charset="0"/>
              </a:rPr>
              <a:t>t</a:t>
            </a:r>
            <a:r>
              <a:rPr lang="en-US" sz="2400" dirty="0" smtClean="0">
                <a:latin typeface="Arial" pitchFamily="34" charset="0"/>
                <a:cs typeface="Arial" pitchFamily="34" charset="0"/>
              </a:rPr>
              <a:t>he pros and cons of </a:t>
            </a:r>
            <a:r>
              <a:rPr lang="en-US" sz="2400" dirty="0">
                <a:latin typeface="Arial" pitchFamily="34" charset="0"/>
                <a:cs typeface="Arial" pitchFamily="34" charset="0"/>
              </a:rPr>
              <a:t>economical, social, cultural and political </a:t>
            </a:r>
            <a:r>
              <a:rPr lang="en-US" sz="2400" dirty="0" smtClean="0">
                <a:latin typeface="Arial" pitchFamily="34" charset="0"/>
                <a:cs typeface="Arial" pitchFamily="34" charset="0"/>
              </a:rPr>
              <a:t>globalization.</a:t>
            </a:r>
            <a:endParaRPr lang="" sz="2400" dirty="0">
              <a:latin typeface="Arial" pitchFamily="34" charset="0"/>
              <a:cs typeface="Arial"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19071204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92546"/>
            <a:ext cx="6563072" cy="1235497"/>
          </a:xfrm>
        </p:spPr>
        <p:txBody>
          <a:bodyPr>
            <a:noAutofit/>
          </a:bodyPr>
          <a:lstStyle/>
          <a:p>
            <a:r>
              <a:rPr lang="ru-RU" sz="1050" dirty="0">
                <a:latin typeface="Arial" panose="020B0604020202020204" pitchFamily="34" charset="0"/>
                <a:cs typeface="Arial" panose="020B0604020202020204" pitchFamily="34" charset="0"/>
              </a:rPr>
              <a:t/>
            </a:r>
            <a:br>
              <a:rPr lang="ru-RU" sz="1050" dirty="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Economic Dimensions of Globalization </a:t>
            </a:r>
            <a:endParaRPr lang="en-US" sz="2400" b="1" dirty="0" smtClean="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766500" y="1275606"/>
            <a:ext cx="7197987" cy="3394472"/>
          </a:xfrm>
        </p:spPr>
        <p:txBody>
          <a:bodyPr>
            <a:noAutofit/>
          </a:bodyPr>
          <a:lstStyle/>
          <a:p>
            <a:r>
              <a:rPr lang="en-US" sz="2400" dirty="0" smtClean="0">
                <a:latin typeface="Arial" panose="020B0604020202020204" pitchFamily="34" charset="0"/>
                <a:cs typeface="Arial" panose="020B0604020202020204" pitchFamily="34" charset="0"/>
              </a:rPr>
              <a:t>Economic </a:t>
            </a:r>
            <a:r>
              <a:rPr lang="en-US" sz="2400" dirty="0">
                <a:latin typeface="Arial" panose="020B0604020202020204" pitchFamily="34" charset="0"/>
                <a:cs typeface="Arial" panose="020B0604020202020204" pitchFamily="34" charset="0"/>
              </a:rPr>
              <a:t>globalization is one of the most frequently used in discussions of development, trade, and IPE. </a:t>
            </a:r>
          </a:p>
          <a:p>
            <a:r>
              <a:rPr lang="en-US" sz="2400" dirty="0" smtClean="0">
                <a:latin typeface="Arial" panose="020B0604020202020204" pitchFamily="34" charset="0"/>
                <a:cs typeface="Arial" panose="020B0604020202020204" pitchFamily="34" charset="0"/>
              </a:rPr>
              <a:t>It </a:t>
            </a:r>
            <a:r>
              <a:rPr lang="en-US" sz="2400" dirty="0">
                <a:latin typeface="Arial" panose="020B0604020202020204" pitchFamily="34" charset="0"/>
                <a:cs typeface="Arial" panose="020B0604020202020204" pitchFamily="34" charset="0"/>
              </a:rPr>
              <a:t>is a process by which the economies of the world become increasingly integrated, leading to global economy and, increasingly, global economic policymaking, for example, through international agencies such as WTO, IMF, and WB. </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2124588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19672" y="205979"/>
            <a:ext cx="7067128" cy="857250"/>
          </a:xfrm>
        </p:spPr>
        <p:txBody>
          <a:bodyPr>
            <a:noAutofit/>
          </a:bodyPr>
          <a:lstStyle/>
          <a:p>
            <a:r>
              <a:rPr lang="en-US" sz="3200" b="1" dirty="0">
                <a:latin typeface="Arial" panose="020B0604020202020204" pitchFamily="34" charset="0"/>
                <a:cs typeface="Arial" panose="020B0604020202020204" pitchFamily="34" charset="0"/>
              </a:rPr>
              <a:t>Economic Dimensions of Globalization</a:t>
            </a:r>
            <a:endParaRPr lang="ru-RU" sz="3200" dirty="0"/>
          </a:p>
        </p:txBody>
      </p:sp>
      <p:sp>
        <p:nvSpPr>
          <p:cNvPr id="3" name="Объект 2"/>
          <p:cNvSpPr>
            <a:spLocks noGrp="1"/>
          </p:cNvSpPr>
          <p:nvPr>
            <p:ph idx="1"/>
          </p:nvPr>
        </p:nvSpPr>
        <p:spPr/>
        <p:txBody>
          <a:bodyPr>
            <a:normAutofit fontScale="85000" lnSpcReduction="20000"/>
          </a:bodyPr>
          <a:lstStyle/>
          <a:p>
            <a:r>
              <a:rPr lang="en-US" dirty="0">
                <a:latin typeface="Arial" panose="020B0604020202020204" pitchFamily="34" charset="0"/>
                <a:cs typeface="Arial" panose="020B0604020202020204" pitchFamily="34" charset="0"/>
              </a:rPr>
              <a:t>According </a:t>
            </a:r>
            <a:r>
              <a:rPr lang="en-US" dirty="0" smtClean="0">
                <a:latin typeface="Arial" panose="020B0604020202020204" pitchFamily="34" charset="0"/>
                <a:cs typeface="Arial" panose="020B0604020202020204" pitchFamily="34" charset="0"/>
              </a:rPr>
              <a:t>to the </a:t>
            </a:r>
            <a:r>
              <a:rPr lang="en-US" dirty="0">
                <a:latin typeface="Arial" panose="020B0604020202020204" pitchFamily="34" charset="0"/>
                <a:cs typeface="Arial" panose="020B0604020202020204" pitchFamily="34" charset="0"/>
              </a:rPr>
              <a:t>Professor of Economics at Jawaharlal Nehru University </a:t>
            </a:r>
            <a:r>
              <a:rPr lang="en-US" dirty="0" smtClean="0">
                <a:latin typeface="Arial" panose="020B0604020202020204" pitchFamily="34" charset="0"/>
                <a:cs typeface="Arial" panose="020B0604020202020204" pitchFamily="34" charset="0"/>
              </a:rPr>
              <a:t>Deepak </a:t>
            </a:r>
            <a:r>
              <a:rPr lang="en-US" dirty="0" err="1" smtClean="0">
                <a:latin typeface="Arial" panose="020B0604020202020204" pitchFamily="34" charset="0"/>
                <a:cs typeface="Arial" panose="020B0604020202020204" pitchFamily="34" charset="0"/>
              </a:rPr>
              <a:t>Nayyar</a:t>
            </a:r>
            <a:r>
              <a:rPr lang="en-US" dirty="0" smtClean="0">
                <a:latin typeface="Arial" panose="020B0604020202020204" pitchFamily="34" charset="0"/>
                <a:cs typeface="Arial" panose="020B0604020202020204" pitchFamily="34" charset="0"/>
              </a:rPr>
              <a:t>:</a:t>
            </a:r>
          </a:p>
          <a:p>
            <a:pPr marL="0" indent="0" algn="just">
              <a:buNone/>
            </a:pPr>
            <a:r>
              <a:rPr lang="en-US" dirty="0" smtClean="0">
                <a:latin typeface="Arial" panose="020B0604020202020204" pitchFamily="34" charset="0"/>
                <a:cs typeface="Arial" panose="020B0604020202020204" pitchFamily="34" charset="0"/>
              </a:rPr>
              <a:t>“Globalization </a:t>
            </a:r>
            <a:r>
              <a:rPr lang="en-US" dirty="0">
                <a:latin typeface="Arial" panose="020B0604020202020204" pitchFamily="34" charset="0"/>
                <a:cs typeface="Arial" panose="020B0604020202020204" pitchFamily="34" charset="0"/>
              </a:rPr>
              <a:t>is expansion of economic activities across </a:t>
            </a:r>
            <a:r>
              <a:rPr lang="en-US" dirty="0" smtClean="0">
                <a:latin typeface="Arial" panose="020B0604020202020204" pitchFamily="34" charset="0"/>
                <a:cs typeface="Arial" panose="020B0604020202020204" pitchFamily="34" charset="0"/>
              </a:rPr>
              <a:t>the boundaries </a:t>
            </a:r>
            <a:r>
              <a:rPr lang="en-US" dirty="0">
                <a:latin typeface="Arial" panose="020B0604020202020204" pitchFamily="34" charset="0"/>
                <a:cs typeface="Arial" panose="020B0604020202020204" pitchFamily="34" charset="0"/>
              </a:rPr>
              <a:t>of nation </a:t>
            </a:r>
            <a:r>
              <a:rPr lang="en-US" dirty="0" smtClean="0">
                <a:latin typeface="Arial" panose="020B0604020202020204" pitchFamily="34" charset="0"/>
                <a:cs typeface="Arial" panose="020B0604020202020204" pitchFamily="34" charset="0"/>
              </a:rPr>
              <a:t>states”.</a:t>
            </a:r>
          </a:p>
          <a:p>
            <a:pPr marL="0" indent="0" algn="just">
              <a:buNone/>
            </a:pPr>
            <a:r>
              <a:rPr lang="en-US" dirty="0" smtClean="0">
                <a:latin typeface="Arial" panose="020B0604020202020204" pitchFamily="34" charset="0"/>
                <a:cs typeface="Arial" panose="020B0604020202020204" pitchFamily="34" charset="0"/>
              </a:rPr>
              <a:t>Globalization </a:t>
            </a:r>
            <a:r>
              <a:rPr lang="en-US" dirty="0">
                <a:latin typeface="Arial" panose="020B0604020202020204" pitchFamily="34" charset="0"/>
                <a:cs typeface="Arial" panose="020B0604020202020204" pitchFamily="34" charset="0"/>
              </a:rPr>
              <a:t>is marked with increasing economic integration </a:t>
            </a:r>
            <a:r>
              <a:rPr lang="en-US" dirty="0" smtClean="0">
                <a:latin typeface="Arial" panose="020B0604020202020204" pitchFamily="34" charset="0"/>
                <a:cs typeface="Arial" panose="020B0604020202020204" pitchFamily="34" charset="0"/>
              </a:rPr>
              <a:t>and growing </a:t>
            </a:r>
            <a:r>
              <a:rPr lang="en-US" dirty="0">
                <a:latin typeface="Arial" panose="020B0604020202020204" pitchFamily="34" charset="0"/>
                <a:cs typeface="Arial" panose="020B0604020202020204" pitchFamily="34" charset="0"/>
              </a:rPr>
              <a:t>economic interdependence between countries of the world. There is an increased </a:t>
            </a:r>
            <a:r>
              <a:rPr lang="en-US" dirty="0" err="1" smtClean="0">
                <a:latin typeface="Arial" panose="020B0604020202020204" pitchFamily="34" charset="0"/>
                <a:cs typeface="Arial" panose="020B0604020202020204" pitchFamily="34" charset="0"/>
              </a:rPr>
              <a:t>crossborder</a:t>
            </a: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movement of goods, technology, people, information </a:t>
            </a:r>
            <a:r>
              <a:rPr lang="en-US" dirty="0" smtClean="0">
                <a:latin typeface="Arial" panose="020B0604020202020204" pitchFamily="34" charset="0"/>
                <a:cs typeface="Arial" panose="020B0604020202020204" pitchFamily="34" charset="0"/>
              </a:rPr>
              <a:t>etc. </a:t>
            </a:r>
            <a:endParaRPr lang="en-US" dirty="0">
              <a:latin typeface="Arial" panose="020B0604020202020204" pitchFamily="34" charset="0"/>
              <a:cs typeface="Arial" panose="020B0604020202020204" pitchFamily="34" charset="0"/>
            </a:endParaRPr>
          </a:p>
          <a:p>
            <a:endParaRPr lang="ru-RU"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85130"/>
            <a:ext cx="1214607" cy="1098947"/>
          </a:xfrm>
          <a:prstGeom prst="rect">
            <a:avLst/>
          </a:prstGeom>
        </p:spPr>
      </p:pic>
    </p:spTree>
    <p:extLst>
      <p:ext uri="{BB962C8B-B14F-4D97-AF65-F5344CB8AC3E}">
        <p14:creationId xmlns:p14="http://schemas.microsoft.com/office/powerpoint/2010/main" val="2425206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35696" y="205979"/>
            <a:ext cx="6851104" cy="857250"/>
          </a:xfrm>
        </p:spPr>
        <p:txBody>
          <a:bodyPr>
            <a:noAutofit/>
          </a:bodyPr>
          <a:lstStyle/>
          <a:p>
            <a:r>
              <a:rPr lang="en-US" sz="3200" b="1" dirty="0">
                <a:latin typeface="Arial" panose="020B0604020202020204" pitchFamily="34" charset="0"/>
                <a:cs typeface="Arial" panose="020B0604020202020204" pitchFamily="34" charset="0"/>
              </a:rPr>
              <a:t>Economic Dimensions of Globalization</a:t>
            </a:r>
            <a:endParaRPr lang="ru-RU" sz="3200" dirty="0"/>
          </a:p>
        </p:txBody>
      </p:sp>
      <p:sp>
        <p:nvSpPr>
          <p:cNvPr id="3" name="Объект 2"/>
          <p:cNvSpPr>
            <a:spLocks noGrp="1"/>
          </p:cNvSpPr>
          <p:nvPr>
            <p:ph idx="1"/>
          </p:nvPr>
        </p:nvSpPr>
        <p:spPr>
          <a:xfrm>
            <a:off x="795160" y="1347614"/>
            <a:ext cx="8229600" cy="3394472"/>
          </a:xfrm>
        </p:spPr>
        <p:txBody>
          <a:bodyPr>
            <a:normAutofit fontScale="62500" lnSpcReduction="20000"/>
          </a:bodyPr>
          <a:lstStyle/>
          <a:p>
            <a:r>
              <a:rPr lang="en-US" dirty="0" smtClean="0">
                <a:latin typeface="Arial" panose="020B0604020202020204" pitchFamily="34" charset="0"/>
                <a:cs typeface="Arial" panose="020B0604020202020204" pitchFamily="34" charset="0"/>
              </a:rPr>
              <a:t>Economic globalization </a:t>
            </a:r>
            <a:r>
              <a:rPr lang="en-US" dirty="0">
                <a:latin typeface="Arial" panose="020B0604020202020204" pitchFamily="34" charset="0"/>
                <a:cs typeface="Arial" panose="020B0604020202020204" pitchFamily="34" charset="0"/>
              </a:rPr>
              <a:t>echoes the views </a:t>
            </a:r>
            <a:r>
              <a:rPr lang="en-US" dirty="0" smtClean="0">
                <a:latin typeface="Arial" panose="020B0604020202020204" pitchFamily="34" charset="0"/>
                <a:cs typeface="Arial" panose="020B0604020202020204" pitchFamily="34" charset="0"/>
              </a:rPr>
              <a:t>of neoliberal </a:t>
            </a:r>
            <a:r>
              <a:rPr lang="en-US" dirty="0">
                <a:latin typeface="Arial" panose="020B0604020202020204" pitchFamily="34" charset="0"/>
                <a:cs typeface="Arial" panose="020B0604020202020204" pitchFamily="34" charset="0"/>
              </a:rPr>
              <a:t>and neoclassicist thinkers in which states lose prominence and the world becomes a single global market of individual consumers. </a:t>
            </a:r>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These </a:t>
            </a:r>
            <a:r>
              <a:rPr lang="en-US" dirty="0">
                <a:latin typeface="Arial" panose="020B0604020202020204" pitchFamily="34" charset="0"/>
                <a:cs typeface="Arial" panose="020B0604020202020204" pitchFamily="34" charset="0"/>
              </a:rPr>
              <a:t>consumers are characterized by their material and economic self-interest – rather than cultural, civic or other forms of identity. The expansion and dominance </a:t>
            </a:r>
            <a:r>
              <a:rPr lang="en-US" dirty="0" smtClean="0">
                <a:latin typeface="Arial" panose="020B0604020202020204" pitchFamily="34" charset="0"/>
                <a:cs typeface="Arial" panose="020B0604020202020204" pitchFamily="34" charset="0"/>
              </a:rPr>
              <a:t>of global companies </a:t>
            </a:r>
            <a:r>
              <a:rPr lang="en-US" dirty="0">
                <a:latin typeface="Arial" panose="020B0604020202020204" pitchFamily="34" charset="0"/>
                <a:cs typeface="Arial" panose="020B0604020202020204" pitchFamily="34" charset="0"/>
              </a:rPr>
              <a:t>and brands is another key feature. </a:t>
            </a:r>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These </a:t>
            </a:r>
            <a:r>
              <a:rPr lang="en-US" dirty="0">
                <a:latin typeface="Arial" panose="020B0604020202020204" pitchFamily="34" charset="0"/>
                <a:cs typeface="Arial" panose="020B0604020202020204" pitchFamily="34" charset="0"/>
              </a:rPr>
              <a:t>corporations contribute to deepen global interconnectedness not only by uniformly shaping consumption patterns across societies, but by binding economies together through complex supply chains</a:t>
            </a:r>
            <a:r>
              <a:rPr lang="en-US" dirty="0" smtClean="0">
                <a:latin typeface="Arial" panose="020B0604020202020204" pitchFamily="34" charset="0"/>
                <a:cs typeface="Arial" panose="020B0604020202020204" pitchFamily="34" charset="0"/>
              </a:rPr>
              <a:t>, trade networks, </a:t>
            </a:r>
            <a:r>
              <a:rPr lang="en-US" dirty="0">
                <a:latin typeface="Arial" panose="020B0604020202020204" pitchFamily="34" charset="0"/>
                <a:cs typeface="Arial" panose="020B0604020202020204" pitchFamily="34" charset="0"/>
              </a:rPr>
              <a:t>flows of capital and manpower. </a:t>
            </a:r>
            <a:endParaRPr lang="ru-RU"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0280" y="81555"/>
            <a:ext cx="1214607" cy="1098947"/>
          </a:xfrm>
          <a:prstGeom prst="rect">
            <a:avLst/>
          </a:prstGeom>
        </p:spPr>
      </p:pic>
    </p:spTree>
    <p:extLst>
      <p:ext uri="{BB962C8B-B14F-4D97-AF65-F5344CB8AC3E}">
        <p14:creationId xmlns:p14="http://schemas.microsoft.com/office/powerpoint/2010/main" val="2634402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10000"/>
          </a:bodyPr>
          <a:lstStyle/>
          <a:p>
            <a:r>
              <a:rPr lang="en-US" dirty="0">
                <a:latin typeface="Arial" panose="020B0604020202020204" pitchFamily="34" charset="0"/>
                <a:cs typeface="Arial" panose="020B0604020202020204" pitchFamily="34" charset="0"/>
              </a:rPr>
              <a:t>Cheaper prices for products and services (more optimized supply chains)</a:t>
            </a:r>
          </a:p>
          <a:p>
            <a:r>
              <a:rPr lang="en-US" dirty="0">
                <a:latin typeface="Arial" panose="020B0604020202020204" pitchFamily="34" charset="0"/>
                <a:cs typeface="Arial" panose="020B0604020202020204" pitchFamily="34" charset="0"/>
              </a:rPr>
              <a:t>Better availability of products and services</a:t>
            </a:r>
          </a:p>
          <a:p>
            <a:r>
              <a:rPr lang="en-US" dirty="0">
                <a:latin typeface="Arial" panose="020B0604020202020204" pitchFamily="34" charset="0"/>
                <a:cs typeface="Arial" panose="020B0604020202020204" pitchFamily="34" charset="0"/>
              </a:rPr>
              <a:t>Easier access to capital and commodities</a:t>
            </a:r>
          </a:p>
          <a:p>
            <a:r>
              <a:rPr lang="en-US" dirty="0">
                <a:latin typeface="Arial" panose="020B0604020202020204" pitchFamily="34" charset="0"/>
                <a:cs typeface="Arial" panose="020B0604020202020204" pitchFamily="34" charset="0"/>
              </a:rPr>
              <a:t>Increased competition</a:t>
            </a:r>
          </a:p>
          <a:p>
            <a:r>
              <a:rPr lang="en-US" dirty="0">
                <a:latin typeface="Arial" panose="020B0604020202020204" pitchFamily="34" charset="0"/>
                <a:cs typeface="Arial" panose="020B0604020202020204" pitchFamily="34" charset="0"/>
              </a:rPr>
              <a:t>Producers and retailers can diversify their markets and contribute to economic </a:t>
            </a:r>
            <a:r>
              <a:rPr lang="en-US" dirty="0" smtClean="0">
                <a:latin typeface="Arial" panose="020B0604020202020204" pitchFamily="34" charset="0"/>
                <a:cs typeface="Arial" panose="020B0604020202020204" pitchFamily="34" charset="0"/>
              </a:rPr>
              <a:t>growth</a:t>
            </a:r>
            <a:endParaRPr lang="en-US"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01204"/>
            <a:ext cx="1214607" cy="1098947"/>
          </a:xfrm>
          <a:prstGeom prst="rect">
            <a:avLst/>
          </a:prstGeom>
        </p:spPr>
      </p:pic>
      <p:sp>
        <p:nvSpPr>
          <p:cNvPr id="5" name="Rectangle 1"/>
          <p:cNvSpPr>
            <a:spLocks noGrp="1" noChangeArrowheads="1"/>
          </p:cNvSpPr>
          <p:nvPr>
            <p:ph type="title"/>
          </p:nvPr>
        </p:nvSpPr>
        <p:spPr bwMode="auto">
          <a:xfrm>
            <a:off x="1547813" y="342614"/>
            <a:ext cx="648927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3200" b="1" i="0" u="none" strike="noStrike" cap="none" normalizeH="0" baseline="0" smtClean="0">
                <a:ln>
                  <a:noFill/>
                </a:ln>
                <a:solidFill>
                  <a:schemeClr val="tx1"/>
                </a:solidFill>
                <a:effectLst/>
                <a:latin typeface="Arial" panose="020B0604020202020204" pitchFamily="34" charset="0"/>
              </a:rPr>
              <a:t>Pros of economic globalization:</a:t>
            </a:r>
            <a:r>
              <a:rPr kumimoji="0" lang="ru-RU" altLang="ru-RU" sz="3200" b="0" i="0" u="none" strike="noStrike" cap="none" normalizeH="0" baseline="0" smtClean="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957601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85000" lnSpcReduction="10000"/>
          </a:bodyPr>
          <a:lstStyle/>
          <a:p>
            <a:r>
              <a:rPr lang="en-US" dirty="0">
                <a:latin typeface="Arial" panose="020B0604020202020204" pitchFamily="34" charset="0"/>
                <a:cs typeface="Arial" panose="020B0604020202020204" pitchFamily="34" charset="0"/>
              </a:rPr>
              <a:t>Some countries struggle to compete</a:t>
            </a:r>
          </a:p>
          <a:p>
            <a:r>
              <a:rPr lang="en-US" dirty="0">
                <a:latin typeface="Arial" panose="020B0604020202020204" pitchFamily="34" charset="0"/>
                <a:cs typeface="Arial" panose="020B0604020202020204" pitchFamily="34" charset="0"/>
              </a:rPr>
              <a:t>Extractive behavior of </a:t>
            </a:r>
            <a:r>
              <a:rPr lang="en-US" dirty="0" smtClean="0">
                <a:latin typeface="Arial" panose="020B0604020202020204" pitchFamily="34" charset="0"/>
                <a:cs typeface="Arial" panose="020B0604020202020204" pitchFamily="34" charset="0"/>
              </a:rPr>
              <a:t>some foreign companies and investors in resource-rich countries </a:t>
            </a:r>
            <a:r>
              <a:rPr lang="en-US" dirty="0">
                <a:latin typeface="Arial" panose="020B0604020202020204" pitchFamily="34" charset="0"/>
                <a:cs typeface="Arial" panose="020B0604020202020204" pitchFamily="34" charset="0"/>
              </a:rPr>
              <a:t>preventing economic diversification</a:t>
            </a:r>
          </a:p>
          <a:p>
            <a:r>
              <a:rPr lang="en-US" dirty="0">
                <a:latin typeface="Arial" panose="020B0604020202020204" pitchFamily="34" charset="0"/>
                <a:cs typeface="Arial" panose="020B0604020202020204" pitchFamily="34" charset="0"/>
              </a:rPr>
              <a:t>Strong bargaining power of multinational companies vis-à-vis local governments</a:t>
            </a:r>
          </a:p>
          <a:p>
            <a:r>
              <a:rPr lang="en-US" dirty="0">
                <a:latin typeface="Arial" panose="020B0604020202020204" pitchFamily="34" charset="0"/>
                <a:cs typeface="Arial" panose="020B0604020202020204" pitchFamily="34" charset="0"/>
              </a:rPr>
              <a:t>“Contagion effect” is more likely in times of crises</a:t>
            </a:r>
          </a:p>
          <a:p>
            <a:r>
              <a:rPr lang="en-US" dirty="0">
                <a:latin typeface="Arial" panose="020B0604020202020204" pitchFamily="34" charset="0"/>
                <a:cs typeface="Arial" panose="020B0604020202020204" pitchFamily="34" charset="0"/>
              </a:rPr>
              <a:t>Problems of </a:t>
            </a:r>
            <a:r>
              <a:rPr lang="en-US" dirty="0" smtClean="0">
                <a:latin typeface="Arial" panose="020B0604020202020204" pitchFamily="34" charset="0"/>
                <a:cs typeface="Arial" panose="020B0604020202020204" pitchFamily="34" charset="0"/>
              </a:rPr>
              <a:t>“social dumping”</a:t>
            </a:r>
            <a:endParaRPr lang="en-US"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0280" y="81555"/>
            <a:ext cx="1214607" cy="1098947"/>
          </a:xfrm>
          <a:prstGeom prst="rect">
            <a:avLst/>
          </a:prstGeom>
        </p:spPr>
      </p:pic>
      <p:sp>
        <p:nvSpPr>
          <p:cNvPr id="5" name="Rectangle 1"/>
          <p:cNvSpPr>
            <a:spLocks noGrp="1" noChangeArrowheads="1"/>
          </p:cNvSpPr>
          <p:nvPr>
            <p:ph type="title"/>
          </p:nvPr>
        </p:nvSpPr>
        <p:spPr bwMode="auto">
          <a:xfrm>
            <a:off x="1547813" y="342614"/>
            <a:ext cx="660148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3200" b="1" i="0" u="none" strike="noStrike" cap="none" normalizeH="0" baseline="0" dirty="0" err="1" smtClean="0">
                <a:ln>
                  <a:noFill/>
                </a:ln>
                <a:solidFill>
                  <a:schemeClr val="tx1"/>
                </a:solidFill>
                <a:effectLst/>
                <a:latin typeface="Arial" panose="020B0604020202020204" pitchFamily="34" charset="0"/>
              </a:rPr>
              <a:t>Cons</a:t>
            </a:r>
            <a:r>
              <a:rPr kumimoji="0" lang="ru-RU" altLang="ru-RU" sz="3200" b="1" i="0" u="none" strike="noStrike" cap="none" normalizeH="0" baseline="0" dirty="0" smtClean="0">
                <a:ln>
                  <a:noFill/>
                </a:ln>
                <a:solidFill>
                  <a:schemeClr val="tx1"/>
                </a:solidFill>
                <a:effectLst/>
                <a:latin typeface="Arial" panose="020B0604020202020204" pitchFamily="34" charset="0"/>
              </a:rPr>
              <a:t> </a:t>
            </a:r>
            <a:r>
              <a:rPr kumimoji="0" lang="ru-RU" altLang="ru-RU" sz="3200" b="1" i="0" u="none" strike="noStrike" cap="none" normalizeH="0" baseline="0" dirty="0" err="1" smtClean="0">
                <a:ln>
                  <a:noFill/>
                </a:ln>
                <a:solidFill>
                  <a:schemeClr val="tx1"/>
                </a:solidFill>
                <a:effectLst/>
                <a:latin typeface="Arial" panose="020B0604020202020204" pitchFamily="34" charset="0"/>
              </a:rPr>
              <a:t>of</a:t>
            </a:r>
            <a:r>
              <a:rPr kumimoji="0" lang="ru-RU" altLang="ru-RU" sz="3200" b="1" i="0" u="none" strike="noStrike" cap="none" normalizeH="0" baseline="0" dirty="0" smtClean="0">
                <a:ln>
                  <a:noFill/>
                </a:ln>
                <a:solidFill>
                  <a:schemeClr val="tx1"/>
                </a:solidFill>
                <a:effectLst/>
                <a:latin typeface="Arial" panose="020B0604020202020204" pitchFamily="34" charset="0"/>
              </a:rPr>
              <a:t> </a:t>
            </a:r>
            <a:r>
              <a:rPr kumimoji="0" lang="ru-RU" altLang="ru-RU" sz="3200" b="1" i="0" u="none" strike="noStrike" cap="none" normalizeH="0" baseline="0" dirty="0" err="1" smtClean="0">
                <a:ln>
                  <a:noFill/>
                </a:ln>
                <a:solidFill>
                  <a:schemeClr val="tx1"/>
                </a:solidFill>
                <a:effectLst/>
                <a:latin typeface="Arial" panose="020B0604020202020204" pitchFamily="34" charset="0"/>
              </a:rPr>
              <a:t>economic</a:t>
            </a:r>
            <a:r>
              <a:rPr kumimoji="0" lang="ru-RU" altLang="ru-RU" sz="3200" b="1" i="0" u="none" strike="noStrike" cap="none" normalizeH="0" baseline="0" dirty="0" smtClean="0">
                <a:ln>
                  <a:noFill/>
                </a:ln>
                <a:solidFill>
                  <a:schemeClr val="tx1"/>
                </a:solidFill>
                <a:effectLst/>
                <a:latin typeface="Arial" panose="020B0604020202020204" pitchFamily="34" charset="0"/>
              </a:rPr>
              <a:t> </a:t>
            </a:r>
            <a:r>
              <a:rPr kumimoji="0" lang="ru-RU" altLang="ru-RU" sz="3200" b="1" i="0" u="none" strike="noStrike" cap="none" normalizeH="0" baseline="0" dirty="0" err="1" smtClean="0">
                <a:ln>
                  <a:noFill/>
                </a:ln>
                <a:solidFill>
                  <a:schemeClr val="tx1"/>
                </a:solidFill>
                <a:effectLst/>
                <a:latin typeface="Arial" panose="020B0604020202020204" pitchFamily="34" charset="0"/>
              </a:rPr>
              <a:t>globalization</a:t>
            </a:r>
            <a:r>
              <a:rPr kumimoji="0" lang="ru-RU" altLang="ru-RU" sz="3200" b="1" i="0" u="none" strike="noStrike" cap="none" normalizeH="0" baseline="0" dirty="0" smtClean="0">
                <a:ln>
                  <a:noFill/>
                </a:ln>
                <a:solidFill>
                  <a:schemeClr val="tx1"/>
                </a:solidFill>
                <a:effectLst/>
                <a:latin typeface="Arial" panose="020B0604020202020204" pitchFamily="34" charset="0"/>
              </a:rPr>
              <a:t>:</a:t>
            </a:r>
            <a:r>
              <a:rPr kumimoji="0" lang="ru-RU" altLang="ru-RU" sz="3200" b="0" i="0" u="none" strike="noStrike" cap="none" normalizeH="0" baseline="0" dirty="0" smtClean="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13400210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286</TotalTime>
  <Words>1139</Words>
  <Application>Microsoft Office PowerPoint</Application>
  <PresentationFormat>Экран (16:9)</PresentationFormat>
  <Paragraphs>91</Paragraphs>
  <Slides>22</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22</vt:i4>
      </vt:variant>
    </vt:vector>
  </HeadingPairs>
  <TitlesOfParts>
    <vt:vector size="25" baseType="lpstr">
      <vt:lpstr>Arial</vt:lpstr>
      <vt:lpstr>Calibri</vt:lpstr>
      <vt:lpstr>Тема Office</vt:lpstr>
      <vt:lpstr>AL-FARABI KAZAKH NATIONAL UNIVERSITY</vt:lpstr>
      <vt:lpstr>Презентация PowerPoint</vt:lpstr>
      <vt:lpstr>Lecture plan:</vt:lpstr>
      <vt:lpstr>The purpose of studying the topic :</vt:lpstr>
      <vt:lpstr> Economic Dimensions of Globalization </vt:lpstr>
      <vt:lpstr>Economic Dimensions of Globalization</vt:lpstr>
      <vt:lpstr>Economic Dimensions of Globalization</vt:lpstr>
      <vt:lpstr>Pros of economic globalization: </vt:lpstr>
      <vt:lpstr>Cons of economic globalization: </vt:lpstr>
      <vt:lpstr> Socio-cultural Dimensions of Globalization </vt:lpstr>
      <vt:lpstr>Social globalization</vt:lpstr>
      <vt:lpstr>Social globalization</vt:lpstr>
      <vt:lpstr>Cultural globalization</vt:lpstr>
      <vt:lpstr>Pros of cultural  globalization: </vt:lpstr>
      <vt:lpstr>Cons of cultural globalization: </vt:lpstr>
      <vt:lpstr> Political Dimensions of Globalization  </vt:lpstr>
      <vt:lpstr>Political Dimensions of Globalization</vt:lpstr>
      <vt:lpstr>Political Dimensions of Globalization</vt:lpstr>
      <vt:lpstr>Презентация PowerPoint</vt:lpstr>
      <vt:lpstr>Pros of political globalization: </vt:lpstr>
      <vt:lpstr>Cons of political globalization: </vt:lpstr>
      <vt:lpstr>      Materials used in the lecture :  1. С.Л. Удовик. Глобализация: семиотические подходы–М.: “Реф л-бук”, К.: “Ваклер”, 2001. – 480 с. 2. Глобализация и интеграционные процессы в Азиатско-Тихоокеанском регионе (правовое и экономическое исследование). - М.: ИНФРА-М, 2016. - 332 c. 3. Andrew Heywood. Global Politics. Macmillan International Higher Education, 2017 – 616 p.  4. Sheffield Jim, Korotaev Andrey, Grinin Leonid. Globalization: Yesterday, Today, and Tomorrow. Emergent Publication, 2013. — 444 p. 5. Gills, B. K., and Thompson, W. R. (eds.) 2006. Globalization and Global History. London: Routledge.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pc</dc:creator>
  <cp:lastModifiedBy>aigul.abzhapparova@gmail.com</cp:lastModifiedBy>
  <cp:revision>46</cp:revision>
  <dcterms:created xsi:type="dcterms:W3CDTF">2019-11-06T03:32:13Z</dcterms:created>
  <dcterms:modified xsi:type="dcterms:W3CDTF">2020-06-29T12:29:34Z</dcterms:modified>
</cp:coreProperties>
</file>